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</p:sldIdLst>
  <p:sldSz cy="5143500" cx="9144000"/>
  <p:notesSz cx="6858000" cy="9144000"/>
  <p:embeddedFontLst>
    <p:embeddedFont>
      <p:font typeface="Roboto"/>
      <p:regular r:id="rId23"/>
      <p:bold r:id="rId24"/>
      <p:italic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5428D189-D30A-433B-8C62-17C99D04C8CD}">
  <a:tblStyle styleId="{5428D189-D30A-433B-8C62-17C99D04C8C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font" Target="fonts/Roboto-bold.fntdata"/><Relationship Id="rId23" Type="http://schemas.openxmlformats.org/officeDocument/2006/relationships/font" Target="fonts/Roboto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Roboto-boldItalic.fntdata"/><Relationship Id="rId25" Type="http://schemas.openxmlformats.org/officeDocument/2006/relationships/font" Target="fonts/Roboto-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c6f73a04f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c6f73a04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Hi everyone ! we are the Daily Goods Team.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We will now present to you our project entitled Improve and Empower Rakuten Ichiba.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My name is Taishin.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47833834ec_0_2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47833834ec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３つ目の問題点は商品紹介ページが縦長で見辛くなっていることでした．改善方法として個別の商品ページで画像を一つの場所にまとめて表示することで、ページを見やすくしました　また商品ページの面積を圧縮することができたため，買い物かごも見つけやすくなりました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62aed6ab1d_9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62aed6ab1d_9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1400"/>
              <a:t>I’ll</a:t>
            </a:r>
            <a:r>
              <a:rPr lang="ja" sz="1400"/>
              <a:t> show our advantages by data.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1400"/>
              <a:t>We set prior condition from top page to purchase confirmation page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1400"/>
              <a:t>and set customer condition customer who have already decided what to buy and need login to their account.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1400"/>
              <a:t>Comparing the current and our methods,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1400"/>
              <a:t>Before a link contains 6 pages and now we make it into 4.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1400"/>
              <a:t>The time to complete the purchase has been improved from 60 seconds to 38 seconds.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1400"/>
              <a:t>By the way,this is an original research,conducted by Nishi.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c6f73a04f_0_2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c6f73a04f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1400"/>
              <a:t>With this improvement, the speed to purchase has been increased by 158%.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1400"/>
              <a:t>This acceleration is expected to lead to customer repeats.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5ff2c4e273_14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5ff2c4e273_14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Summary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5ff2c4e273_14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5ff2c4e273_14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1400"/>
              <a:t>In solving this problem, We found another issue to consider.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1400"/>
              <a:t>We targeted daily-goods.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1400"/>
              <a:t>We were sometimes fed up with lots of ads.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1400"/>
              <a:t>We thought that when do you really need advertising?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1400"/>
              <a:t>Buying daily-goods? or buying expensive items such as furniture?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1400"/>
              <a:t> </a:t>
            </a:r>
            <a:endParaRPr sz="140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62aed6ab1d_2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62aed6ab1d_2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1400"/>
              <a:t>We expect that the display of ads will need to change depending on the product type.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1400"/>
              <a:t>We have to research more,w</a:t>
            </a:r>
            <a:r>
              <a:rPr lang="ja" sz="1400"/>
              <a:t>hen should I emphasize ads and what kind ads display that doesn’t make uncomfortable for buyers?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1400"/>
              <a:t>This is just a hypothesis.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1400"/>
              <a:t>So we have to research more.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1400"/>
              <a:t>That's all.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1400"/>
              <a:t>Thanks for listening.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c6f73a04f_0_4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c6f73a04f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5fed63417a_3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5fed63417a_3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This  is our agenda.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We have here team introduction, theme, Rakuten ichiba problems, solutions, advantages &amp; Summary, and Q&amp;A.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62aed6ab1d_6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62aed6ab1d_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archer(</a:t>
            </a:r>
            <a:r>
              <a:rPr lang="ja"/>
              <a:t>アーチャー</a:t>
            </a:r>
            <a:r>
              <a:rPr lang="ja"/>
              <a:t>)、Nicky(</a:t>
            </a:r>
            <a:r>
              <a:rPr lang="ja"/>
              <a:t>ニッキー</a:t>
            </a:r>
            <a:r>
              <a:rPr lang="ja"/>
              <a:t>)、Sora(</a:t>
            </a:r>
            <a:r>
              <a:rPr lang="ja"/>
              <a:t>そら</a:t>
            </a:r>
            <a:r>
              <a:rPr lang="ja"/>
              <a:t>)、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Let me introduce to you my teammates first.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We all like anime. That's why our images are all anime.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This is Nicky.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Next is archer, this is Sora, then this is Yu.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c6f73a04f_0_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c6f73a04f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in this page, i’ll talk about presentation overview.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The theme of our project is to improve the Rakuten Ichiba system for daily goods.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And, we aim to acquire more customers and improve the user experience.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To achieve the goal, we first looked for problems in the current Rakuten Ichiba.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Next, we discussed several solutions to the problems and developed a web site that is easier to use for daily goods.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In the end, our group developed three solutions for  three problems.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From now, we are going to talk about these three problems and solutions.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To give details about this, i’ll give the floor to my teammate, Nicky!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62aed6ab1d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62aed6ab1d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1000"/>
              <a:t>Hi,I’m Nicky</a:t>
            </a:r>
            <a:endParaRPr sz="1000"/>
          </a:p>
          <a:p>
            <a:pPr indent="0" lvl="0" marL="0" marR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1000"/>
              <a:t>Next,I’d like to talk about three problems which we found </a:t>
            </a:r>
            <a:endParaRPr sz="1000"/>
          </a:p>
          <a:p>
            <a:pPr indent="0" lvl="0" marL="0" marR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1000"/>
              <a:t>Firstly , the problem about too much links</a:t>
            </a:r>
            <a:endParaRPr sz="1000"/>
          </a:p>
          <a:p>
            <a:pPr indent="0" lvl="0" marL="0" marR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1000"/>
              <a:t>Frequently,we have to skip the link many times before </a:t>
            </a:r>
            <a:r>
              <a:rPr lang="ja" sz="1000"/>
              <a:t>the payment is over and,</a:t>
            </a:r>
            <a:endParaRPr sz="1000"/>
          </a:p>
          <a:p>
            <a:pPr indent="0" lvl="0" marL="0" marR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1000"/>
              <a:t>It makes us confused or frustrated</a:t>
            </a:r>
            <a:endParaRPr sz="1000"/>
          </a:p>
          <a:p>
            <a:pPr indent="0" lvl="0" marL="0" marR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1000"/>
              <a:t>For users who have already decided what to buy,it’s troublesome for them to jump to the product detail page thus,It takes a lot of time to skip many links. </a:t>
            </a:r>
            <a:endParaRPr sz="1000"/>
          </a:p>
          <a:p>
            <a:pPr indent="0" lvl="0" marL="0" marR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1000"/>
              <a:t>This is so inconvenient.</a:t>
            </a:r>
            <a:endParaRPr sz="1000"/>
          </a:p>
          <a:p>
            <a:pPr indent="0" lvl="0" marL="0" marR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marR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marR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marR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marR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/>
              <a:t>(場合によってページを行ったり来たりしないといけない </a:t>
            </a:r>
            <a:endParaRPr sz="1800"/>
          </a:p>
          <a:p>
            <a:pPr indent="0" lvl="0" marL="0" marR="381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1400">
                <a:solidFill>
                  <a:srgbClr val="333333"/>
                </a:solidFill>
                <a:highlight>
                  <a:srgbClr val="FFFFFF"/>
                </a:highlight>
                <a:latin typeface="Meiryo"/>
                <a:ea typeface="Meiryo"/>
                <a:cs typeface="Meiryo"/>
                <a:sym typeface="Meiryo"/>
              </a:rPr>
              <a:t>Depending on the situation　</a:t>
            </a:r>
            <a:r>
              <a:rPr lang="ja" sz="180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rPr>
              <a:t>you have to go back and forth between pages so we need more link)</a:t>
            </a:r>
            <a:endParaRPr sz="1800">
              <a:solidFill>
                <a:srgbClr val="22222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/>
              <a:t>　</a:t>
            </a:r>
            <a:r>
              <a:rPr lang="ja" sz="2400">
                <a:latin typeface="Roboto"/>
                <a:ea typeface="Roboto"/>
                <a:cs typeface="Roboto"/>
                <a:sym typeface="Roboto"/>
              </a:rPr>
              <a:t>　</a:t>
            </a:r>
            <a:endParaRPr sz="100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629a4ee387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629a4ee38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381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1000"/>
              <a:t>Secondly,</a:t>
            </a:r>
            <a:r>
              <a:rPr lang="ja" sz="1000"/>
              <a:t>I’d like to talk about the problems in search result page</a:t>
            </a:r>
            <a:endParaRPr sz="1000"/>
          </a:p>
          <a:p>
            <a:pPr indent="0" lvl="0" marL="0" marR="381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1000"/>
              <a:t>Please look at the picture, As you can see, only the price of the set is displayed</a:t>
            </a:r>
            <a:endParaRPr sz="1000"/>
          </a:p>
          <a:p>
            <a:pPr indent="0" lvl="0" marL="0" marR="381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1000"/>
              <a:t>current pages don’t display unit price. </a:t>
            </a:r>
            <a:endParaRPr sz="1000"/>
          </a:p>
          <a:p>
            <a:pPr indent="0" lvl="0" marL="0" marR="381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1000"/>
              <a:t>If we want  to know the most cheapest unit price, It’s so inconvenient </a:t>
            </a:r>
            <a:endParaRPr sz="1000"/>
          </a:p>
          <a:p>
            <a:pPr indent="0" lvl="0" marL="0" marR="381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1000"/>
              <a:t>next,There are multiple different product pages for the same product  </a:t>
            </a:r>
            <a:endParaRPr sz="1000"/>
          </a:p>
          <a:p>
            <a:pPr indent="0" lvl="0" marL="0" marR="381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1000"/>
              <a:t>Not necessarily next door,　It’ll take more time to find your favorite goods　12 pieces </a:t>
            </a:r>
            <a:endParaRPr sz="1000"/>
          </a:p>
          <a:p>
            <a:pPr indent="0" lvl="0" marL="0" marR="381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47833834ec_0_4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47833834ec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1000">
                <a:latin typeface="Roboto"/>
                <a:ea typeface="Roboto"/>
                <a:cs typeface="Roboto"/>
                <a:sym typeface="Roboto"/>
              </a:rPr>
              <a:t>Thirdly, I’d like to talk about problems in product detail pages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1000">
                <a:latin typeface="Roboto"/>
                <a:ea typeface="Roboto"/>
                <a:cs typeface="Roboto"/>
                <a:sym typeface="Roboto"/>
              </a:rPr>
              <a:t>This page is vertically long so we have to scroll a lot to see the detail 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1000">
                <a:latin typeface="Roboto"/>
                <a:ea typeface="Roboto"/>
                <a:cs typeface="Roboto"/>
                <a:sym typeface="Roboto"/>
              </a:rPr>
              <a:t>It’s very hard to see  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1000">
                <a:latin typeface="Roboto"/>
                <a:ea typeface="Roboto"/>
                <a:cs typeface="Roboto"/>
                <a:sym typeface="Roboto"/>
              </a:rPr>
              <a:t>and “purchase” button is placed at the bottom of site  A</a:t>
            </a:r>
            <a:r>
              <a:rPr lang="ja" sz="1000">
                <a:latin typeface="Roboto"/>
                <a:ea typeface="Roboto"/>
                <a:cs typeface="Roboto"/>
                <a:sym typeface="Roboto"/>
              </a:rPr>
              <a:t>s a result,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1000">
                <a:solidFill>
                  <a:srgbClr val="222222"/>
                </a:solidFill>
              </a:rPr>
              <a:t>It has become a webpage that is difficult to shop</a:t>
            </a:r>
            <a:endParaRPr sz="1000">
              <a:solidFill>
                <a:srgbClr val="22222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1000">
                <a:latin typeface="Roboto"/>
                <a:ea typeface="Roboto"/>
                <a:cs typeface="Roboto"/>
                <a:sym typeface="Roboto"/>
              </a:rPr>
              <a:t>These are problems which we found.　</a:t>
            </a:r>
            <a:r>
              <a:rPr lang="ja" sz="100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rPr>
              <a:t>we will introduce the web page that we develop  to solve  these problems　To give details about this ,let me introduce you to my groupmate Archer</a:t>
            </a:r>
            <a:endParaRPr sz="1000">
              <a:solidFill>
                <a:srgbClr val="22222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c6f73a04f_0_1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c6f73a04f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making a link , with just one-click it will direct you to the Rakuten shopping page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if u are looking for your favorite brand of a product, once you click the link, it will proceed to the shopping page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and there is no need for you to click the products’ link because you already know its details.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moreover, in one website you can see not only the details of the product, but of course its price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the main point of this is that if you re looking for a product with no brand in particular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you can use this link and you can see more various products with different brands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and their specific details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From there, you can compare and decide which brand of the product that you would like to purchase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And then I have here my teammate sora to give the next details.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47833834ec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47833834ec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accent4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bg>
      <p:bgPr>
        <a:solidFill>
          <a:schemeClr val="accent4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0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0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Google Shape;56;p1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terial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Relationship Id="rId4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Relationship Id="rId4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Relationship Id="rId4" Type="http://schemas.openxmlformats.org/officeDocument/2006/relationships/image" Target="../media/image13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Relationship Id="rId4" Type="http://schemas.openxmlformats.org/officeDocument/2006/relationships/image" Target="../media/image13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jpg"/><Relationship Id="rId4" Type="http://schemas.openxmlformats.org/officeDocument/2006/relationships/image" Target="../media/image8.png"/><Relationship Id="rId5" Type="http://schemas.openxmlformats.org/officeDocument/2006/relationships/image" Target="../media/image1.jpg"/><Relationship Id="rId6" Type="http://schemas.openxmlformats.org/officeDocument/2006/relationships/image" Target="../media/image5.jpg"/><Relationship Id="rId7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4.png"/><Relationship Id="rId4" Type="http://schemas.openxmlformats.org/officeDocument/2006/relationships/image" Target="../media/image20.png"/><Relationship Id="rId9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17.png"/><Relationship Id="rId8" Type="http://schemas.openxmlformats.org/officeDocument/2006/relationships/image" Target="../media/image1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990000"/>
        </a:solid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/>
          <p:nvPr>
            <p:ph type="ctrTitle"/>
          </p:nvPr>
        </p:nvSpPr>
        <p:spPr>
          <a:xfrm>
            <a:off x="336175" y="1120600"/>
            <a:ext cx="8807700" cy="163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>
                <a:latin typeface="Arial"/>
                <a:ea typeface="Arial"/>
                <a:cs typeface="Arial"/>
                <a:sym typeface="Arial"/>
              </a:rPr>
              <a:t>Improve  and  Empower  Rakuten  Ichiba ! !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13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2400">
                <a:latin typeface="Arial"/>
                <a:ea typeface="Arial"/>
                <a:cs typeface="Arial"/>
                <a:sym typeface="Arial"/>
              </a:rPr>
              <a:t>To Provide Enjoyable Shopping Experience</a:t>
            </a: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990000"/>
        </a:solidFill>
      </p:bgPr>
    </p:bg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2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3000"/>
              <a:t>Solution 3: optimize layout</a:t>
            </a:r>
            <a:r>
              <a:rPr lang="ja" sz="3000"/>
              <a:t>　</a:t>
            </a:r>
            <a:endParaRPr sz="3000"/>
          </a:p>
        </p:txBody>
      </p:sp>
      <p:sp>
        <p:nvSpPr>
          <p:cNvPr id="185" name="Google Shape;185;p22"/>
          <p:cNvSpPr/>
          <p:nvPr/>
        </p:nvSpPr>
        <p:spPr>
          <a:xfrm>
            <a:off x="154675" y="746900"/>
            <a:ext cx="4619100" cy="17571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22"/>
          <p:cNvSpPr/>
          <p:nvPr/>
        </p:nvSpPr>
        <p:spPr>
          <a:xfrm>
            <a:off x="154675" y="3335025"/>
            <a:ext cx="4619100" cy="1666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22"/>
          <p:cNvSpPr txBox="1"/>
          <p:nvPr/>
        </p:nvSpPr>
        <p:spPr>
          <a:xfrm>
            <a:off x="289975" y="839525"/>
            <a:ext cx="4483800" cy="16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Problem</a:t>
            </a:r>
            <a:endParaRPr sz="1800">
              <a:solidFill>
                <a:srgbClr val="222222"/>
              </a:solidFill>
              <a:highlight>
                <a:srgbClr val="F8F9FA"/>
              </a:highlight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800"/>
              <a:buFont typeface="Roboto"/>
              <a:buChar char="●"/>
            </a:pPr>
            <a:r>
              <a:rPr lang="ja" sz="1800">
                <a:solidFill>
                  <a:srgbClr val="222222"/>
                </a:solidFill>
                <a:highlight>
                  <a:srgbClr val="F8F9FA"/>
                </a:highlight>
              </a:rPr>
              <a:t>The page is vertically </a:t>
            </a:r>
            <a:r>
              <a:rPr b="1" lang="ja" sz="1800">
                <a:solidFill>
                  <a:schemeClr val="dk1"/>
                </a:solidFill>
                <a:highlight>
                  <a:srgbClr val="F8F9FA"/>
                </a:highlight>
              </a:rPr>
              <a:t>too long </a:t>
            </a:r>
            <a:r>
              <a:rPr lang="ja" sz="1800">
                <a:solidFill>
                  <a:srgbClr val="222222"/>
                </a:solidFill>
                <a:highlight>
                  <a:srgbClr val="F8F9FA"/>
                </a:highlight>
              </a:rPr>
              <a:t>to get useful information.</a:t>
            </a:r>
            <a:r>
              <a:rPr lang="ja" sz="2400">
                <a:solidFill>
                  <a:srgbClr val="222222"/>
                </a:solidFill>
                <a:highlight>
                  <a:srgbClr val="F8F9FA"/>
                </a:highlight>
              </a:rPr>
              <a:t> </a:t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8" name="Google Shape;188;p22"/>
          <p:cNvSpPr/>
          <p:nvPr/>
        </p:nvSpPr>
        <p:spPr>
          <a:xfrm>
            <a:off x="2097621" y="2634741"/>
            <a:ext cx="733200" cy="6003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99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22"/>
          <p:cNvSpPr txBox="1"/>
          <p:nvPr/>
        </p:nvSpPr>
        <p:spPr>
          <a:xfrm>
            <a:off x="277980" y="3335015"/>
            <a:ext cx="4372500" cy="138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2400">
                <a:solidFill>
                  <a:schemeClr val="dk1"/>
                </a:solidFill>
              </a:rPr>
              <a:t>Proposal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381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800"/>
              <a:buChar char="●"/>
            </a:pPr>
            <a:r>
              <a:rPr lang="ja" sz="1800">
                <a:solidFill>
                  <a:srgbClr val="222222"/>
                </a:solidFill>
                <a:highlight>
                  <a:srgbClr val="F8F9FA"/>
                </a:highlight>
              </a:rPr>
              <a:t>Display images </a:t>
            </a:r>
            <a:r>
              <a:rPr b="1" lang="ja" sz="1800">
                <a:solidFill>
                  <a:schemeClr val="dk1"/>
                </a:solidFill>
                <a:highlight>
                  <a:srgbClr val="F8F9FA"/>
                </a:highlight>
              </a:rPr>
              <a:t>compactly</a:t>
            </a:r>
            <a:r>
              <a:rPr lang="ja" sz="1800">
                <a:solidFill>
                  <a:schemeClr val="dk1"/>
                </a:solidFill>
                <a:highlight>
                  <a:srgbClr val="F8F9FA"/>
                </a:highlight>
              </a:rPr>
              <a:t>.</a:t>
            </a:r>
            <a:endParaRPr sz="1800">
              <a:solidFill>
                <a:schemeClr val="dk1"/>
              </a:solidFill>
              <a:highlight>
                <a:srgbClr val="F8F9FA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90" name="Google Shape;19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4051" y="533225"/>
            <a:ext cx="3191350" cy="4610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2"/>
          <p:cNvPicPr preferRelativeResize="0"/>
          <p:nvPr/>
        </p:nvPicPr>
        <p:blipFill rotWithShape="1">
          <a:blip r:embed="rId4">
            <a:alphaModFix/>
          </a:blip>
          <a:srcRect b="0" l="16812" r="0" t="0"/>
          <a:stretch/>
        </p:blipFill>
        <p:spPr>
          <a:xfrm>
            <a:off x="4934750" y="1424658"/>
            <a:ext cx="3869951" cy="2560592"/>
          </a:xfrm>
          <a:prstGeom prst="rect">
            <a:avLst/>
          </a:prstGeom>
          <a:noFill/>
          <a:ln cap="flat" cmpd="sng" w="19050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990000"/>
        </a:solidFill>
      </p:bgPr>
    </p:bg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3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3000"/>
              <a:t>Show our advantages by data </a:t>
            </a:r>
            <a:endParaRPr sz="3000"/>
          </a:p>
        </p:txBody>
      </p:sp>
      <p:graphicFrame>
        <p:nvGraphicFramePr>
          <p:cNvPr id="197" name="Google Shape;197;p23"/>
          <p:cNvGraphicFramePr/>
          <p:nvPr/>
        </p:nvGraphicFramePr>
        <p:xfrm>
          <a:off x="352600" y="3243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{5428D189-D30A-433B-8C62-17C99D04C8CD}</a:tableStyleId>
              </a:tblPr>
              <a:tblGrid>
                <a:gridCol w="1098600"/>
                <a:gridCol w="3516025"/>
                <a:gridCol w="3703275"/>
              </a:tblGrid>
              <a:tr h="531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sz="2400"/>
                        <a:t>C</a:t>
                      </a:r>
                      <a:r>
                        <a:rPr lang="ja" sz="2400"/>
                        <a:t>urrent</a:t>
                      </a:r>
                      <a:endParaRPr sz="24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sz="2400"/>
                        <a:t>Ours</a:t>
                      </a:r>
                      <a:endParaRPr sz="2400"/>
                    </a:p>
                  </a:txBody>
                  <a:tcPr marT="91425" marB="91425" marR="91425" marL="91425"/>
                </a:tc>
              </a:tr>
              <a:tr h="531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sz="2400"/>
                        <a:t>Links</a:t>
                      </a:r>
                      <a:endParaRPr sz="24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sz="2400"/>
                        <a:t>6 pages</a:t>
                      </a:r>
                      <a:endParaRPr sz="24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sz="2400">
                          <a:solidFill>
                            <a:srgbClr val="CC0000"/>
                          </a:solidFill>
                        </a:rPr>
                        <a:t>4 pages</a:t>
                      </a:r>
                      <a:endParaRPr sz="2400"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531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sz="2400"/>
                        <a:t>Time</a:t>
                      </a:r>
                      <a:endParaRPr sz="24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sz="2400"/>
                        <a:t>60 sec</a:t>
                      </a:r>
                      <a:endParaRPr sz="24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sz="2400">
                          <a:solidFill>
                            <a:srgbClr val="CC0000"/>
                          </a:solidFill>
                        </a:rPr>
                        <a:t>38 sec</a:t>
                      </a:r>
                      <a:endParaRPr sz="2400"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98" name="Google Shape;198;p23"/>
          <p:cNvSpPr txBox="1"/>
          <p:nvPr/>
        </p:nvSpPr>
        <p:spPr>
          <a:xfrm>
            <a:off x="7160925" y="4827575"/>
            <a:ext cx="2155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>
                <a:latin typeface="Roboto"/>
                <a:ea typeface="Roboto"/>
                <a:cs typeface="Roboto"/>
                <a:sym typeface="Roboto"/>
              </a:rPr>
              <a:t>(Original research)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9" name="Google Shape;199;p23"/>
          <p:cNvSpPr/>
          <p:nvPr/>
        </p:nvSpPr>
        <p:spPr>
          <a:xfrm>
            <a:off x="284775" y="814800"/>
            <a:ext cx="791400" cy="9747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23"/>
          <p:cNvSpPr/>
          <p:nvPr/>
        </p:nvSpPr>
        <p:spPr>
          <a:xfrm>
            <a:off x="486425" y="920725"/>
            <a:ext cx="261900" cy="261900"/>
          </a:xfrm>
          <a:prstGeom prst="flowChartConnector">
            <a:avLst/>
          </a:prstGeom>
          <a:solidFill>
            <a:schemeClr val="dk1"/>
          </a:solidFill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23"/>
          <p:cNvSpPr/>
          <p:nvPr/>
        </p:nvSpPr>
        <p:spPr>
          <a:xfrm rot="-1826383">
            <a:off x="722923" y="1184970"/>
            <a:ext cx="67505" cy="214607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23"/>
          <p:cNvSpPr/>
          <p:nvPr/>
        </p:nvSpPr>
        <p:spPr>
          <a:xfrm>
            <a:off x="429525" y="1484300"/>
            <a:ext cx="501900" cy="29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23"/>
          <p:cNvSpPr/>
          <p:nvPr/>
        </p:nvSpPr>
        <p:spPr>
          <a:xfrm>
            <a:off x="521025" y="1595775"/>
            <a:ext cx="318900" cy="29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23"/>
          <p:cNvSpPr/>
          <p:nvPr/>
        </p:nvSpPr>
        <p:spPr>
          <a:xfrm>
            <a:off x="1112988" y="1182625"/>
            <a:ext cx="386100" cy="219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23"/>
          <p:cNvSpPr/>
          <p:nvPr/>
        </p:nvSpPr>
        <p:spPr>
          <a:xfrm>
            <a:off x="1529913" y="794275"/>
            <a:ext cx="791400" cy="9747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23"/>
          <p:cNvSpPr/>
          <p:nvPr/>
        </p:nvSpPr>
        <p:spPr>
          <a:xfrm>
            <a:off x="1569513" y="979375"/>
            <a:ext cx="166800" cy="144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23"/>
          <p:cNvSpPr/>
          <p:nvPr/>
        </p:nvSpPr>
        <p:spPr>
          <a:xfrm>
            <a:off x="1828063" y="979375"/>
            <a:ext cx="166800" cy="144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23"/>
          <p:cNvSpPr/>
          <p:nvPr/>
        </p:nvSpPr>
        <p:spPr>
          <a:xfrm>
            <a:off x="2086613" y="979375"/>
            <a:ext cx="166800" cy="144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23"/>
          <p:cNvSpPr/>
          <p:nvPr/>
        </p:nvSpPr>
        <p:spPr>
          <a:xfrm>
            <a:off x="1569513" y="1229850"/>
            <a:ext cx="166800" cy="144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23"/>
          <p:cNvSpPr/>
          <p:nvPr/>
        </p:nvSpPr>
        <p:spPr>
          <a:xfrm>
            <a:off x="1828063" y="1229850"/>
            <a:ext cx="166800" cy="144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23"/>
          <p:cNvSpPr/>
          <p:nvPr/>
        </p:nvSpPr>
        <p:spPr>
          <a:xfrm>
            <a:off x="2086613" y="1229850"/>
            <a:ext cx="166800" cy="144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23"/>
          <p:cNvSpPr/>
          <p:nvPr/>
        </p:nvSpPr>
        <p:spPr>
          <a:xfrm>
            <a:off x="1569513" y="1480325"/>
            <a:ext cx="166800" cy="144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23"/>
          <p:cNvSpPr/>
          <p:nvPr/>
        </p:nvSpPr>
        <p:spPr>
          <a:xfrm>
            <a:off x="1828063" y="1480325"/>
            <a:ext cx="166800" cy="144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23"/>
          <p:cNvSpPr/>
          <p:nvPr/>
        </p:nvSpPr>
        <p:spPr>
          <a:xfrm>
            <a:off x="2086613" y="1480325"/>
            <a:ext cx="166800" cy="144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23"/>
          <p:cNvSpPr/>
          <p:nvPr/>
        </p:nvSpPr>
        <p:spPr>
          <a:xfrm>
            <a:off x="2375638" y="1182625"/>
            <a:ext cx="386100" cy="219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23"/>
          <p:cNvSpPr/>
          <p:nvPr/>
        </p:nvSpPr>
        <p:spPr>
          <a:xfrm>
            <a:off x="2807350" y="794275"/>
            <a:ext cx="791400" cy="9747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23"/>
          <p:cNvSpPr/>
          <p:nvPr/>
        </p:nvSpPr>
        <p:spPr>
          <a:xfrm>
            <a:off x="2846950" y="979375"/>
            <a:ext cx="318900" cy="395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23"/>
          <p:cNvSpPr/>
          <p:nvPr/>
        </p:nvSpPr>
        <p:spPr>
          <a:xfrm>
            <a:off x="3212325" y="979375"/>
            <a:ext cx="318900" cy="29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23"/>
          <p:cNvSpPr/>
          <p:nvPr/>
        </p:nvSpPr>
        <p:spPr>
          <a:xfrm>
            <a:off x="3212325" y="1094875"/>
            <a:ext cx="318900" cy="29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23"/>
          <p:cNvSpPr/>
          <p:nvPr/>
        </p:nvSpPr>
        <p:spPr>
          <a:xfrm>
            <a:off x="2884475" y="1623225"/>
            <a:ext cx="480300" cy="29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23"/>
          <p:cNvSpPr/>
          <p:nvPr/>
        </p:nvSpPr>
        <p:spPr>
          <a:xfrm>
            <a:off x="2884475" y="1484300"/>
            <a:ext cx="646800" cy="29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23"/>
          <p:cNvSpPr/>
          <p:nvPr/>
        </p:nvSpPr>
        <p:spPr>
          <a:xfrm>
            <a:off x="3212325" y="1231838"/>
            <a:ext cx="318900" cy="29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23"/>
          <p:cNvSpPr/>
          <p:nvPr/>
        </p:nvSpPr>
        <p:spPr>
          <a:xfrm>
            <a:off x="4125350" y="814800"/>
            <a:ext cx="791400" cy="9747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23"/>
          <p:cNvSpPr/>
          <p:nvPr/>
        </p:nvSpPr>
        <p:spPr>
          <a:xfrm>
            <a:off x="3660525" y="1171975"/>
            <a:ext cx="386100" cy="219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5" name="Google Shape;22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3900" y="1142697"/>
            <a:ext cx="318900" cy="318900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23"/>
          <p:cNvSpPr/>
          <p:nvPr/>
        </p:nvSpPr>
        <p:spPr>
          <a:xfrm>
            <a:off x="4995475" y="1192500"/>
            <a:ext cx="386100" cy="219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23"/>
          <p:cNvSpPr/>
          <p:nvPr/>
        </p:nvSpPr>
        <p:spPr>
          <a:xfrm>
            <a:off x="5460300" y="794275"/>
            <a:ext cx="791400" cy="9747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>
                <a:solidFill>
                  <a:schemeClr val="lt1"/>
                </a:solidFill>
              </a:rPr>
              <a:t>Login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28" name="Google Shape;228;p23"/>
          <p:cNvSpPr/>
          <p:nvPr/>
        </p:nvSpPr>
        <p:spPr>
          <a:xfrm>
            <a:off x="6280350" y="1192500"/>
            <a:ext cx="386100" cy="219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23"/>
          <p:cNvSpPr/>
          <p:nvPr/>
        </p:nvSpPr>
        <p:spPr>
          <a:xfrm>
            <a:off x="6695100" y="814800"/>
            <a:ext cx="791400" cy="9747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30" name="Google Shape;230;p23"/>
          <p:cNvSpPr/>
          <p:nvPr/>
        </p:nvSpPr>
        <p:spPr>
          <a:xfrm>
            <a:off x="6795250" y="1142700"/>
            <a:ext cx="540000" cy="318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>
                <a:solidFill>
                  <a:schemeClr val="dk1"/>
                </a:solidFill>
              </a:rPr>
              <a:t>Visa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31" name="Google Shape;231;p23"/>
          <p:cNvSpPr/>
          <p:nvPr/>
        </p:nvSpPr>
        <p:spPr>
          <a:xfrm>
            <a:off x="7515150" y="1171975"/>
            <a:ext cx="386100" cy="219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23"/>
          <p:cNvSpPr/>
          <p:nvPr/>
        </p:nvSpPr>
        <p:spPr>
          <a:xfrm>
            <a:off x="7929900" y="814800"/>
            <a:ext cx="791400" cy="9747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233" name="Google Shape;233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81150" y="1032150"/>
            <a:ext cx="540000" cy="5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23"/>
          <p:cNvSpPr/>
          <p:nvPr/>
        </p:nvSpPr>
        <p:spPr>
          <a:xfrm rot="5400000">
            <a:off x="3254325" y="459900"/>
            <a:ext cx="768600" cy="3516000"/>
          </a:xfrm>
          <a:prstGeom prst="bentUpArrow">
            <a:avLst>
              <a:gd fmla="val 11148" name="adj1"/>
              <a:gd fmla="val 12444" name="adj2"/>
              <a:gd fmla="val 19736" name="adj3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23"/>
          <p:cNvSpPr/>
          <p:nvPr/>
        </p:nvSpPr>
        <p:spPr>
          <a:xfrm>
            <a:off x="5460300" y="1965625"/>
            <a:ext cx="791400" cy="9747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>
                <a:solidFill>
                  <a:schemeClr val="lt1"/>
                </a:solidFill>
              </a:rPr>
              <a:t>Login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36" name="Google Shape;236;p23"/>
          <p:cNvSpPr/>
          <p:nvPr/>
        </p:nvSpPr>
        <p:spPr>
          <a:xfrm>
            <a:off x="6280350" y="2363850"/>
            <a:ext cx="386100" cy="219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23"/>
          <p:cNvSpPr/>
          <p:nvPr/>
        </p:nvSpPr>
        <p:spPr>
          <a:xfrm>
            <a:off x="6695100" y="1986150"/>
            <a:ext cx="791400" cy="9747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38" name="Google Shape;238;p23"/>
          <p:cNvSpPr/>
          <p:nvPr/>
        </p:nvSpPr>
        <p:spPr>
          <a:xfrm>
            <a:off x="6795250" y="2314050"/>
            <a:ext cx="540000" cy="318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>
                <a:solidFill>
                  <a:schemeClr val="dk1"/>
                </a:solidFill>
              </a:rPr>
              <a:t>Visa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39" name="Google Shape;239;p23"/>
          <p:cNvSpPr/>
          <p:nvPr/>
        </p:nvSpPr>
        <p:spPr>
          <a:xfrm>
            <a:off x="7515150" y="2343325"/>
            <a:ext cx="386100" cy="219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23"/>
          <p:cNvSpPr/>
          <p:nvPr/>
        </p:nvSpPr>
        <p:spPr>
          <a:xfrm>
            <a:off x="7929900" y="1986150"/>
            <a:ext cx="791400" cy="9747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241" name="Google Shape;241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81150" y="2203500"/>
            <a:ext cx="540000" cy="5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23"/>
          <p:cNvSpPr txBox="1"/>
          <p:nvPr/>
        </p:nvSpPr>
        <p:spPr>
          <a:xfrm>
            <a:off x="3270375" y="2067763"/>
            <a:ext cx="5832000" cy="6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>
                <a:latin typeface="Roboto"/>
                <a:ea typeface="Roboto"/>
                <a:cs typeface="Roboto"/>
                <a:sym typeface="Roboto"/>
              </a:rPr>
              <a:t>Proposal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3" name="Google Shape;243;p23"/>
          <p:cNvSpPr/>
          <p:nvPr/>
        </p:nvSpPr>
        <p:spPr>
          <a:xfrm>
            <a:off x="1400825" y="2281536"/>
            <a:ext cx="318900" cy="2619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4" name="Google Shape;24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0837" y="2324591"/>
            <a:ext cx="318900" cy="212683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23"/>
          <p:cNvSpPr txBox="1"/>
          <p:nvPr/>
        </p:nvSpPr>
        <p:spPr>
          <a:xfrm>
            <a:off x="233175" y="1818725"/>
            <a:ext cx="1047000" cy="5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>
                <a:latin typeface="Roboto"/>
                <a:ea typeface="Roboto"/>
                <a:cs typeface="Roboto"/>
                <a:sym typeface="Roboto"/>
              </a:rPr>
              <a:t>Top page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6" name="Google Shape;246;p23"/>
          <p:cNvSpPr txBox="1"/>
          <p:nvPr/>
        </p:nvSpPr>
        <p:spPr>
          <a:xfrm>
            <a:off x="1231263" y="2470975"/>
            <a:ext cx="5832000" cy="6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>
                <a:latin typeface="Roboto"/>
                <a:ea typeface="Roboto"/>
                <a:cs typeface="Roboto"/>
                <a:sym typeface="Roboto"/>
              </a:rPr>
              <a:t>Button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7" name="Google Shape;247;p23"/>
          <p:cNvSpPr txBox="1"/>
          <p:nvPr/>
        </p:nvSpPr>
        <p:spPr>
          <a:xfrm>
            <a:off x="7454675" y="2873800"/>
            <a:ext cx="1718400" cy="3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>
                <a:latin typeface="Roboto"/>
                <a:ea typeface="Roboto"/>
                <a:cs typeface="Roboto"/>
                <a:sym typeface="Roboto"/>
              </a:rPr>
              <a:t>confirmation page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990000"/>
        </a:solidFill>
      </p:bgPr>
    </p:bg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4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3000"/>
              <a:t>Show the our advantage by data</a:t>
            </a:r>
            <a:endParaRPr sz="3000"/>
          </a:p>
        </p:txBody>
      </p:sp>
      <p:sp>
        <p:nvSpPr>
          <p:cNvPr id="253" name="Google Shape;253;p24"/>
          <p:cNvSpPr txBox="1"/>
          <p:nvPr>
            <p:ph idx="4294967295" type="body"/>
          </p:nvPr>
        </p:nvSpPr>
        <p:spPr>
          <a:xfrm>
            <a:off x="400500" y="1296900"/>
            <a:ext cx="8222100" cy="254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3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This improvement can ...</a:t>
            </a:r>
            <a:r>
              <a:rPr lang="ja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3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ja" sz="3200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simplify</a:t>
            </a:r>
            <a:r>
              <a:rPr lang="ja" sz="300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ja" sz="3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web page</a:t>
            </a:r>
            <a:endParaRPr sz="3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45720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ja" sz="3200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Speed </a:t>
            </a:r>
            <a:r>
              <a:rPr lang="ja" sz="3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increased</a:t>
            </a:r>
            <a:r>
              <a:rPr lang="ja" sz="300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ja" sz="4800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158 </a:t>
            </a:r>
            <a:r>
              <a:rPr lang="ja" sz="4800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%</a:t>
            </a:r>
            <a:r>
              <a:rPr lang="ja" sz="3000">
                <a:latin typeface="Arial"/>
                <a:ea typeface="Arial"/>
                <a:cs typeface="Arial"/>
                <a:sym typeface="Arial"/>
              </a:rPr>
              <a:t> </a:t>
            </a:r>
            <a:endParaRPr sz="30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5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3000"/>
              <a:t>Summary</a:t>
            </a:r>
            <a:endParaRPr sz="3000"/>
          </a:p>
        </p:txBody>
      </p:sp>
      <p:sp>
        <p:nvSpPr>
          <p:cNvPr id="259" name="Google Shape;259;p25"/>
          <p:cNvSpPr txBox="1"/>
          <p:nvPr/>
        </p:nvSpPr>
        <p:spPr>
          <a:xfrm>
            <a:off x="167075" y="983800"/>
            <a:ext cx="7953000" cy="38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ja" sz="2400">
                <a:solidFill>
                  <a:srgbClr val="222222"/>
                </a:solidFill>
                <a:highlight>
                  <a:srgbClr val="F8F9FA"/>
                </a:highlight>
              </a:rPr>
              <a:t>We proposed </a:t>
            </a:r>
            <a:r>
              <a:rPr lang="ja" sz="2400">
                <a:solidFill>
                  <a:srgbClr val="990000"/>
                </a:solidFill>
                <a:highlight>
                  <a:srgbClr val="F8F9FA"/>
                </a:highlight>
              </a:rPr>
              <a:t>three</a:t>
            </a:r>
            <a:r>
              <a:rPr lang="ja" sz="2400">
                <a:solidFill>
                  <a:srgbClr val="222222"/>
                </a:solidFill>
                <a:highlight>
                  <a:srgbClr val="F8F9FA"/>
                </a:highlight>
              </a:rPr>
              <a:t> improvements.</a:t>
            </a:r>
            <a:endParaRPr sz="2400">
              <a:solidFill>
                <a:srgbClr val="222222"/>
              </a:solidFill>
              <a:highlight>
                <a:srgbClr val="F8F9FA"/>
              </a:highlight>
            </a:endParaRPr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100"/>
              <a:buChar char="○"/>
            </a:pPr>
            <a:r>
              <a:rPr lang="ja" sz="2100">
                <a:solidFill>
                  <a:srgbClr val="222222"/>
                </a:solidFill>
                <a:highlight>
                  <a:srgbClr val="F8F9FA"/>
                </a:highlight>
              </a:rPr>
              <a:t>Display of a product’s unit price</a:t>
            </a:r>
            <a:endParaRPr sz="2100">
              <a:solidFill>
                <a:srgbClr val="222222"/>
              </a:solidFill>
              <a:highlight>
                <a:srgbClr val="F8F9FA"/>
              </a:highlight>
            </a:endParaRPr>
          </a:p>
          <a:p>
            <a:pPr indent="-381000" lvl="1" marL="914400" marR="381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Char char="○"/>
            </a:pPr>
            <a:r>
              <a:rPr lang="ja" sz="2100">
                <a:highlight>
                  <a:srgbClr val="F8F9FA"/>
                </a:highlight>
              </a:rPr>
              <a:t>Installation of product quantity selection buttons</a:t>
            </a:r>
            <a:endParaRPr sz="2100">
              <a:highlight>
                <a:srgbClr val="F8F9FA"/>
              </a:highlight>
            </a:endParaRPr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100"/>
              <a:buChar char="○"/>
            </a:pPr>
            <a:r>
              <a:rPr lang="ja" sz="2100">
                <a:solidFill>
                  <a:srgbClr val="222222"/>
                </a:solidFill>
                <a:highlight>
                  <a:srgbClr val="F8F9FA"/>
                </a:highlight>
              </a:rPr>
              <a:t>Summary of product images</a:t>
            </a:r>
            <a:endParaRPr sz="2100">
              <a:solidFill>
                <a:srgbClr val="222222"/>
              </a:solidFill>
              <a:highlight>
                <a:srgbClr val="F8F9FA"/>
              </a:highlight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222222"/>
              </a:solidFill>
              <a:highlight>
                <a:srgbClr val="F8F9FA"/>
              </a:highlight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ja" sz="2400">
                <a:highlight>
                  <a:srgbClr val="F8F9FA"/>
                </a:highlight>
              </a:rPr>
              <a:t>158% speedup was enabled by solving problems.</a:t>
            </a:r>
            <a:endParaRPr sz="2400">
              <a:highlight>
                <a:srgbClr val="F8F9FA"/>
              </a:highlight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ja" sz="2400">
                <a:highlight>
                  <a:srgbClr val="F8F9FA"/>
                </a:highlight>
              </a:rPr>
              <a:t>Customer repeatability can be expected by speeding up purchases.</a:t>
            </a:r>
            <a:endParaRPr sz="2400">
              <a:highlight>
                <a:srgbClr val="F8F9FA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222222"/>
              </a:solidFill>
              <a:highlight>
                <a:srgbClr val="F8F9FA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6"/>
          <p:cNvSpPr txBox="1"/>
          <p:nvPr>
            <p:ph type="title"/>
          </p:nvPr>
        </p:nvSpPr>
        <p:spPr>
          <a:xfrm>
            <a:off x="229225" y="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3000"/>
              <a:t>Other issues</a:t>
            </a:r>
            <a:r>
              <a:rPr lang="ja" sz="3000"/>
              <a:t> </a:t>
            </a:r>
            <a:endParaRPr/>
          </a:p>
        </p:txBody>
      </p:sp>
      <p:sp>
        <p:nvSpPr>
          <p:cNvPr id="265" name="Google Shape;265;p26"/>
          <p:cNvSpPr txBox="1"/>
          <p:nvPr/>
        </p:nvSpPr>
        <p:spPr>
          <a:xfrm>
            <a:off x="404775" y="802188"/>
            <a:ext cx="74295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2400">
                <a:solidFill>
                  <a:srgbClr val="222222"/>
                </a:solidFill>
                <a:highlight>
                  <a:srgbClr val="F8F9FA"/>
                </a:highlight>
              </a:rPr>
              <a:t>When do you really need advertisements?</a:t>
            </a:r>
            <a:endParaRPr sz="2400">
              <a:solidFill>
                <a:srgbClr val="222222"/>
              </a:solidFill>
              <a:highlight>
                <a:srgbClr val="F8F9FA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66" name="Google Shape;266;p26"/>
          <p:cNvPicPr preferRelativeResize="0"/>
          <p:nvPr/>
        </p:nvPicPr>
        <p:blipFill rotWithShape="1">
          <a:blip r:embed="rId3">
            <a:alphaModFix/>
          </a:blip>
          <a:srcRect b="42164" l="74901" r="972" t="6334"/>
          <a:stretch/>
        </p:blipFill>
        <p:spPr>
          <a:xfrm>
            <a:off x="1366075" y="1278600"/>
            <a:ext cx="1496724" cy="1797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26"/>
          <p:cNvPicPr preferRelativeResize="0"/>
          <p:nvPr/>
        </p:nvPicPr>
        <p:blipFill rotWithShape="1">
          <a:blip r:embed="rId4">
            <a:alphaModFix/>
          </a:blip>
          <a:srcRect b="11357" l="14430" r="21830" t="42076"/>
          <a:stretch/>
        </p:blipFill>
        <p:spPr>
          <a:xfrm>
            <a:off x="4953450" y="1369387"/>
            <a:ext cx="3314174" cy="1615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26"/>
          <p:cNvSpPr txBox="1"/>
          <p:nvPr/>
        </p:nvSpPr>
        <p:spPr>
          <a:xfrm>
            <a:off x="936800" y="3504225"/>
            <a:ext cx="4481700" cy="13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381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2400">
                <a:solidFill>
                  <a:srgbClr val="222222"/>
                </a:solidFill>
                <a:highlight>
                  <a:srgbClr val="F8F9FA"/>
                </a:highlight>
              </a:rPr>
              <a:t>B</a:t>
            </a:r>
            <a:r>
              <a:rPr lang="ja" sz="2400">
                <a:solidFill>
                  <a:srgbClr val="222222"/>
                </a:solidFill>
                <a:highlight>
                  <a:srgbClr val="F8F9FA"/>
                </a:highlight>
              </a:rPr>
              <a:t>uying daily-goods?</a:t>
            </a:r>
            <a:endParaRPr sz="2400">
              <a:solidFill>
                <a:srgbClr val="222222"/>
              </a:solidFill>
              <a:highlight>
                <a:srgbClr val="F8F9FA"/>
              </a:highlight>
            </a:endParaRPr>
          </a:p>
        </p:txBody>
      </p:sp>
      <p:sp>
        <p:nvSpPr>
          <p:cNvPr id="269" name="Google Shape;269;p26"/>
          <p:cNvSpPr txBox="1"/>
          <p:nvPr/>
        </p:nvSpPr>
        <p:spPr>
          <a:xfrm>
            <a:off x="4953450" y="3504225"/>
            <a:ext cx="3979500" cy="10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2400"/>
              <a:t>Buying expensive items such as furniture?</a:t>
            </a:r>
            <a:endParaRPr sz="24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7"/>
          <p:cNvSpPr txBox="1"/>
          <p:nvPr>
            <p:ph type="title"/>
          </p:nvPr>
        </p:nvSpPr>
        <p:spPr>
          <a:xfrm>
            <a:off x="229225" y="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3000"/>
              <a:t>Issues</a:t>
            </a:r>
            <a:r>
              <a:rPr lang="ja" sz="3000"/>
              <a:t> (</a:t>
            </a:r>
            <a:r>
              <a:rPr lang="ja" sz="3000"/>
              <a:t>Hypothesis</a:t>
            </a:r>
            <a:r>
              <a:rPr lang="ja" sz="3000"/>
              <a:t>) </a:t>
            </a:r>
            <a:endParaRPr/>
          </a:p>
        </p:txBody>
      </p:sp>
      <p:pic>
        <p:nvPicPr>
          <p:cNvPr id="275" name="Google Shape;275;p27"/>
          <p:cNvPicPr preferRelativeResize="0"/>
          <p:nvPr/>
        </p:nvPicPr>
        <p:blipFill rotWithShape="1">
          <a:blip r:embed="rId3">
            <a:alphaModFix/>
          </a:blip>
          <a:srcRect b="42164" l="74901" r="972" t="6334"/>
          <a:stretch/>
        </p:blipFill>
        <p:spPr>
          <a:xfrm>
            <a:off x="6681925" y="739104"/>
            <a:ext cx="1338299" cy="16068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27"/>
          <p:cNvPicPr preferRelativeResize="0"/>
          <p:nvPr/>
        </p:nvPicPr>
        <p:blipFill rotWithShape="1">
          <a:blip r:embed="rId4">
            <a:alphaModFix/>
          </a:blip>
          <a:srcRect b="11357" l="14430" r="21830" t="42076"/>
          <a:stretch/>
        </p:blipFill>
        <p:spPr>
          <a:xfrm>
            <a:off x="5324898" y="2482398"/>
            <a:ext cx="3730925" cy="1818650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27"/>
          <p:cNvSpPr txBox="1"/>
          <p:nvPr/>
        </p:nvSpPr>
        <p:spPr>
          <a:xfrm>
            <a:off x="389000" y="1096150"/>
            <a:ext cx="49359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381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2400">
                <a:solidFill>
                  <a:srgbClr val="222222"/>
                </a:solidFill>
                <a:highlight>
                  <a:srgbClr val="F8F9FA"/>
                </a:highlight>
              </a:rPr>
              <a:t>We expect that the display of ads will need to change depending on the product type.</a:t>
            </a:r>
            <a:endParaRPr sz="2400">
              <a:solidFill>
                <a:srgbClr val="222222"/>
              </a:solidFill>
              <a:highlight>
                <a:srgbClr val="F8F9FA"/>
              </a:highlight>
            </a:endParaRPr>
          </a:p>
          <a:p>
            <a:pPr indent="0" lvl="0" marL="0" marR="381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222222"/>
              </a:solidFill>
              <a:highlight>
                <a:srgbClr val="F8F9FA"/>
              </a:highlight>
            </a:endParaRPr>
          </a:p>
        </p:txBody>
      </p:sp>
      <p:sp>
        <p:nvSpPr>
          <p:cNvPr id="278" name="Google Shape;278;p27"/>
          <p:cNvSpPr/>
          <p:nvPr/>
        </p:nvSpPr>
        <p:spPr>
          <a:xfrm>
            <a:off x="2005338" y="2708275"/>
            <a:ext cx="1338300" cy="6027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CC0000"/>
          </a:solidFill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0000"/>
              </a:solidFill>
            </a:endParaRPr>
          </a:p>
        </p:txBody>
      </p:sp>
      <p:sp>
        <p:nvSpPr>
          <p:cNvPr id="279" name="Google Shape;279;p27"/>
          <p:cNvSpPr txBox="1"/>
          <p:nvPr/>
        </p:nvSpPr>
        <p:spPr>
          <a:xfrm>
            <a:off x="328000" y="3409300"/>
            <a:ext cx="5325000" cy="125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381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2400">
                <a:solidFill>
                  <a:srgbClr val="222222"/>
                </a:solidFill>
                <a:highlight>
                  <a:srgbClr val="F8F9FA"/>
                </a:highlight>
              </a:rPr>
              <a:t>This is just a hypothesis. </a:t>
            </a:r>
            <a:endParaRPr sz="2400">
              <a:solidFill>
                <a:srgbClr val="222222"/>
              </a:solidFill>
              <a:highlight>
                <a:srgbClr val="F8F9FA"/>
              </a:highlight>
            </a:endParaRPr>
          </a:p>
          <a:p>
            <a:pPr indent="0" lvl="0" marL="0" marR="381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2400">
                <a:solidFill>
                  <a:srgbClr val="222222"/>
                </a:solidFill>
                <a:highlight>
                  <a:srgbClr val="F8F9FA"/>
                </a:highlight>
              </a:rPr>
              <a:t>So we have to research </a:t>
            </a:r>
            <a:r>
              <a:rPr lang="ja" sz="2400">
                <a:solidFill>
                  <a:srgbClr val="222222"/>
                </a:solidFill>
                <a:highlight>
                  <a:srgbClr val="F8F9FA"/>
                </a:highlight>
              </a:rPr>
              <a:t>more</a:t>
            </a:r>
            <a:r>
              <a:rPr lang="ja" sz="2400">
                <a:solidFill>
                  <a:srgbClr val="222222"/>
                </a:solidFill>
                <a:highlight>
                  <a:srgbClr val="F8F9FA"/>
                </a:highlight>
              </a:rPr>
              <a:t>.</a:t>
            </a:r>
            <a:endParaRPr sz="2400">
              <a:solidFill>
                <a:srgbClr val="222222"/>
              </a:solidFill>
              <a:highlight>
                <a:srgbClr val="F8F9FA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990000"/>
        </a:solidFill>
      </p:bgPr>
    </p:bg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28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2000"/>
              <a:t>Thanks for listening!</a:t>
            </a:r>
            <a:endParaRPr sz="2000"/>
          </a:p>
        </p:txBody>
      </p:sp>
      <p:sp>
        <p:nvSpPr>
          <p:cNvPr id="285" name="Google Shape;285;p28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1400">
                <a:solidFill>
                  <a:srgbClr val="FFFFFF"/>
                </a:solidFill>
              </a:rPr>
              <a:t>by ECLD members </a:t>
            </a:r>
            <a:endParaRPr sz="14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1400">
                <a:solidFill>
                  <a:srgbClr val="FFFFFF"/>
                </a:solidFill>
              </a:rPr>
              <a:t>Sep 13th 2019 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1400"/>
              <a:t> </a:t>
            </a:r>
            <a:endParaRPr sz="1400"/>
          </a:p>
        </p:txBody>
      </p:sp>
      <p:pic>
        <p:nvPicPr>
          <p:cNvPr descr=" ゴールデン ゲート ブリッジを見上げるモノクロ画像" id="286" name="Google Shape;286;p28"/>
          <p:cNvPicPr preferRelativeResize="0"/>
          <p:nvPr/>
        </p:nvPicPr>
        <p:blipFill rotWithShape="1">
          <a:blip r:embed="rId3">
            <a:alphaModFix/>
          </a:blip>
          <a:srcRect b="0" l="19071" r="4853" t="9"/>
          <a:stretch/>
        </p:blipFill>
        <p:spPr>
          <a:xfrm>
            <a:off x="3274676" y="0"/>
            <a:ext cx="5869325" cy="51435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990000"/>
        </a:solid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3000">
                <a:latin typeface="Arial"/>
                <a:ea typeface="Arial"/>
                <a:cs typeface="Arial"/>
                <a:sym typeface="Arial"/>
              </a:rPr>
              <a:t>Adenda</a:t>
            </a:r>
            <a:endParaRPr sz="3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p14"/>
          <p:cNvSpPr txBox="1"/>
          <p:nvPr/>
        </p:nvSpPr>
        <p:spPr>
          <a:xfrm>
            <a:off x="512250" y="808400"/>
            <a:ext cx="8119500" cy="42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2400"/>
              <a:t>1. Team</a:t>
            </a:r>
            <a:r>
              <a:rPr lang="ja" sz="2400"/>
              <a:t> Introduction　　　　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2400"/>
              <a:t>　　　　　　　　　　　　　　　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2400"/>
              <a:t>2. Overview              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2400"/>
              <a:t>3. Rakuten Ichiba Problems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2400"/>
              <a:t>  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2400"/>
              <a:t>4. Solutions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2400"/>
              <a:t>5. </a:t>
            </a:r>
            <a:r>
              <a:rPr lang="ja" sz="2400"/>
              <a:t>Advantages</a:t>
            </a:r>
            <a:r>
              <a:rPr lang="ja" sz="2400"/>
              <a:t> &amp; Summary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2400"/>
              <a:t>6</a:t>
            </a:r>
            <a:r>
              <a:rPr lang="ja" sz="2400"/>
              <a:t>. Q&amp;A</a:t>
            </a:r>
            <a:endParaRPr sz="24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990000"/>
        </a:solid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3000"/>
              <a:t>Team Introduction</a:t>
            </a:r>
            <a:endParaRPr sz="3000"/>
          </a:p>
        </p:txBody>
      </p:sp>
      <p:sp>
        <p:nvSpPr>
          <p:cNvPr id="80" name="Google Shape;80;p15"/>
          <p:cNvSpPr txBox="1"/>
          <p:nvPr/>
        </p:nvSpPr>
        <p:spPr>
          <a:xfrm>
            <a:off x="7355263" y="2644125"/>
            <a:ext cx="1217400" cy="5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2400"/>
              <a:t>Taishin</a:t>
            </a:r>
            <a:endParaRPr sz="2400"/>
          </a:p>
        </p:txBody>
      </p:sp>
      <p:pic>
        <p:nvPicPr>
          <p:cNvPr id="81" name="Google Shape;8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27300" y="726226"/>
            <a:ext cx="1969750" cy="1969750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5"/>
          <p:cNvSpPr txBox="1"/>
          <p:nvPr/>
        </p:nvSpPr>
        <p:spPr>
          <a:xfrm>
            <a:off x="3769027" y="2644125"/>
            <a:ext cx="1015800" cy="5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2400"/>
              <a:t>Sora</a:t>
            </a:r>
            <a:endParaRPr sz="2400"/>
          </a:p>
        </p:txBody>
      </p:sp>
      <p:pic>
        <p:nvPicPr>
          <p:cNvPr id="83" name="Google Shape;8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68983" y="2978252"/>
            <a:ext cx="2406917" cy="1835975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5"/>
          <p:cNvSpPr txBox="1"/>
          <p:nvPr/>
        </p:nvSpPr>
        <p:spPr>
          <a:xfrm>
            <a:off x="5590888" y="4708150"/>
            <a:ext cx="563100" cy="4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2400"/>
              <a:t>Yu</a:t>
            </a:r>
            <a:endParaRPr sz="2400"/>
          </a:p>
        </p:txBody>
      </p:sp>
      <p:pic>
        <p:nvPicPr>
          <p:cNvPr id="85" name="Google Shape;85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8276" y="758600"/>
            <a:ext cx="1905000" cy="190500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5"/>
          <p:cNvSpPr txBox="1"/>
          <p:nvPr/>
        </p:nvSpPr>
        <p:spPr>
          <a:xfrm>
            <a:off x="193138" y="2592325"/>
            <a:ext cx="1905000" cy="4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2400">
                <a:latin typeface="Roboto"/>
                <a:ea typeface="Roboto"/>
                <a:cs typeface="Roboto"/>
                <a:sym typeface="Roboto"/>
              </a:rPr>
              <a:t>     Nicky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" name="Google Shape;87;p15"/>
          <p:cNvSpPr txBox="1"/>
          <p:nvPr/>
        </p:nvSpPr>
        <p:spPr>
          <a:xfrm>
            <a:off x="1936325" y="4660625"/>
            <a:ext cx="1217400" cy="4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2400">
                <a:latin typeface="Roboto"/>
                <a:ea typeface="Roboto"/>
                <a:cs typeface="Roboto"/>
                <a:sym typeface="Roboto"/>
              </a:rPr>
              <a:t>Archer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8" name="Google Shape;88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93875" y="758600"/>
            <a:ext cx="2096651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487225" y="2803150"/>
            <a:ext cx="1905000" cy="190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990000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3000">
                <a:latin typeface="Arial"/>
                <a:ea typeface="Arial"/>
                <a:cs typeface="Arial"/>
                <a:sym typeface="Arial"/>
              </a:rPr>
              <a:t>Overview</a:t>
            </a:r>
            <a:endParaRPr sz="3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16"/>
          <p:cNvSpPr txBox="1"/>
          <p:nvPr>
            <p:ph idx="4294967295" type="body"/>
          </p:nvPr>
        </p:nvSpPr>
        <p:spPr>
          <a:xfrm>
            <a:off x="181650" y="1664275"/>
            <a:ext cx="8826600" cy="12132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１. </a:t>
            </a:r>
            <a:r>
              <a:rPr lang="ja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Discover Problems in current Rakuten Ichiba.</a:t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ja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２. Propose several Solutions and </a:t>
            </a:r>
            <a:r>
              <a:rPr lang="ja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Develop an easy-to-use site</a:t>
            </a:r>
            <a:r>
              <a:rPr lang="ja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16"/>
          <p:cNvSpPr/>
          <p:nvPr/>
        </p:nvSpPr>
        <p:spPr>
          <a:xfrm rot="5400000">
            <a:off x="3936200" y="2955163"/>
            <a:ext cx="718200" cy="829800"/>
          </a:xfrm>
          <a:prstGeom prst="rightArrow">
            <a:avLst>
              <a:gd fmla="val 50000" name="adj1"/>
              <a:gd fmla="val 49471" name="adj2"/>
            </a:avLst>
          </a:prstGeom>
          <a:solidFill>
            <a:srgbClr val="99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6"/>
          <p:cNvSpPr txBox="1"/>
          <p:nvPr/>
        </p:nvSpPr>
        <p:spPr>
          <a:xfrm>
            <a:off x="393150" y="3862675"/>
            <a:ext cx="8357700" cy="11052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381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2400">
                <a:solidFill>
                  <a:srgbClr val="222222"/>
                </a:solidFill>
                <a:highlight>
                  <a:srgbClr val="F8F9FA"/>
                </a:highlight>
              </a:rPr>
              <a:t> By using                  which focuses on daily good,</a:t>
            </a:r>
            <a:endParaRPr sz="2400">
              <a:solidFill>
                <a:srgbClr val="222222"/>
              </a:solidFill>
              <a:highlight>
                <a:srgbClr val="F8F9FA"/>
              </a:highlight>
            </a:endParaRPr>
          </a:p>
          <a:p>
            <a:pPr indent="0" lvl="0" marL="0" marR="381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2400">
                <a:solidFill>
                  <a:srgbClr val="222222"/>
                </a:solidFill>
                <a:highlight>
                  <a:srgbClr val="F8F9FA"/>
                </a:highlight>
              </a:rPr>
              <a:t> our team developed </a:t>
            </a:r>
            <a:r>
              <a:rPr b="1" lang="ja" sz="2400">
                <a:solidFill>
                  <a:schemeClr val="dk1"/>
                </a:solidFill>
                <a:highlight>
                  <a:srgbClr val="F8F9FA"/>
                </a:highlight>
              </a:rPr>
              <a:t>three</a:t>
            </a:r>
            <a:r>
              <a:rPr b="1" lang="ja" sz="2400">
                <a:solidFill>
                  <a:srgbClr val="222222"/>
                </a:solidFill>
                <a:highlight>
                  <a:srgbClr val="F8F9FA"/>
                </a:highlight>
              </a:rPr>
              <a:t> </a:t>
            </a:r>
            <a:r>
              <a:rPr lang="ja" sz="2400">
                <a:solidFill>
                  <a:srgbClr val="222222"/>
                </a:solidFill>
                <a:highlight>
                  <a:srgbClr val="F8F9FA"/>
                </a:highlight>
              </a:rPr>
              <a:t>solutions.</a:t>
            </a:r>
            <a:endParaRPr sz="1800"/>
          </a:p>
        </p:txBody>
      </p:sp>
      <p:sp>
        <p:nvSpPr>
          <p:cNvPr id="98" name="Google Shape;98;p16"/>
          <p:cNvSpPr txBox="1"/>
          <p:nvPr/>
        </p:nvSpPr>
        <p:spPr>
          <a:xfrm>
            <a:off x="158700" y="89430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25400" rtl="0" algn="l">
              <a:lnSpc>
                <a:spcPct val="24545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ja" sz="2500" u="sng">
                <a:highlight>
                  <a:srgbClr val="F8F9FA"/>
                </a:highlight>
              </a:rPr>
              <a:t>Our</a:t>
            </a:r>
            <a:r>
              <a:rPr i="1" lang="ja" sz="2500" u="sng">
                <a:highlight>
                  <a:srgbClr val="F8F9FA"/>
                </a:highlight>
              </a:rPr>
              <a:t> theme is to improve the site for shopping Daily Goods !</a:t>
            </a:r>
            <a:endParaRPr sz="2500"/>
          </a:p>
        </p:txBody>
      </p:sp>
      <p:pic>
        <p:nvPicPr>
          <p:cNvPr id="99" name="Google Shape;99;p16"/>
          <p:cNvPicPr preferRelativeResize="0"/>
          <p:nvPr/>
        </p:nvPicPr>
        <p:blipFill rotWithShape="1">
          <a:blip r:embed="rId3">
            <a:alphaModFix/>
          </a:blip>
          <a:srcRect b="0" l="0" r="46230" t="0"/>
          <a:stretch/>
        </p:blipFill>
        <p:spPr>
          <a:xfrm>
            <a:off x="1828950" y="4022700"/>
            <a:ext cx="1372600" cy="30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 txBox="1"/>
          <p:nvPr>
            <p:ph type="title"/>
          </p:nvPr>
        </p:nvSpPr>
        <p:spPr>
          <a:xfrm>
            <a:off x="158700" y="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3000"/>
              <a:t>Problem 1: problems in links</a:t>
            </a:r>
            <a:endParaRPr sz="3000"/>
          </a:p>
        </p:txBody>
      </p:sp>
      <p:sp>
        <p:nvSpPr>
          <p:cNvPr id="105" name="Google Shape;105;p17"/>
          <p:cNvSpPr txBox="1"/>
          <p:nvPr/>
        </p:nvSpPr>
        <p:spPr>
          <a:xfrm>
            <a:off x="6147325" y="2279150"/>
            <a:ext cx="888300" cy="3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06" name="Google Shape;106;p17"/>
          <p:cNvGrpSpPr/>
          <p:nvPr/>
        </p:nvGrpSpPr>
        <p:grpSpPr>
          <a:xfrm>
            <a:off x="158700" y="1123926"/>
            <a:ext cx="8884623" cy="3967476"/>
            <a:chOff x="158700" y="1122013"/>
            <a:chExt cx="8884623" cy="3967476"/>
          </a:xfrm>
        </p:grpSpPr>
        <p:pic>
          <p:nvPicPr>
            <p:cNvPr id="107" name="Google Shape;107;p17"/>
            <p:cNvPicPr preferRelativeResize="0"/>
            <p:nvPr/>
          </p:nvPicPr>
          <p:blipFill rotWithShape="1">
            <a:blip r:embed="rId3">
              <a:alphaModFix/>
            </a:blip>
            <a:srcRect b="64602" l="695" r="50983" t="12851"/>
            <a:stretch/>
          </p:blipFill>
          <p:spPr>
            <a:xfrm>
              <a:off x="158700" y="1122013"/>
              <a:ext cx="3081499" cy="887909"/>
            </a:xfrm>
            <a:prstGeom prst="rect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108" name="Google Shape;108;p17"/>
            <p:cNvPicPr preferRelativeResize="0"/>
            <p:nvPr/>
          </p:nvPicPr>
          <p:blipFill rotWithShape="1">
            <a:blip r:embed="rId4">
              <a:alphaModFix/>
            </a:blip>
            <a:srcRect b="0" l="14950" r="34745" t="25849"/>
            <a:stretch/>
          </p:blipFill>
          <p:spPr>
            <a:xfrm>
              <a:off x="796325" y="1593153"/>
              <a:ext cx="2804702" cy="1405845"/>
            </a:xfrm>
            <a:prstGeom prst="rect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109" name="Google Shape;109;p17"/>
            <p:cNvPicPr preferRelativeResize="0"/>
            <p:nvPr/>
          </p:nvPicPr>
          <p:blipFill rotWithShape="1">
            <a:blip r:embed="rId5">
              <a:alphaModFix/>
            </a:blip>
            <a:srcRect b="27532" l="19442" r="16008" t="13029"/>
            <a:stretch/>
          </p:blipFill>
          <p:spPr>
            <a:xfrm>
              <a:off x="1702000" y="2041551"/>
              <a:ext cx="2931502" cy="1494050"/>
            </a:xfrm>
            <a:prstGeom prst="rect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110" name="Google Shape;110;p17"/>
            <p:cNvPicPr preferRelativeResize="0"/>
            <p:nvPr/>
          </p:nvPicPr>
          <p:blipFill rotWithShape="1">
            <a:blip r:embed="rId6">
              <a:alphaModFix/>
            </a:blip>
            <a:srcRect b="44908" l="32374" r="16999" t="25853"/>
            <a:stretch/>
          </p:blipFill>
          <p:spPr>
            <a:xfrm>
              <a:off x="2660850" y="2634344"/>
              <a:ext cx="3233578" cy="1387170"/>
            </a:xfrm>
            <a:prstGeom prst="rect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111" name="Google Shape;111;p17"/>
            <p:cNvPicPr preferRelativeResize="0"/>
            <p:nvPr/>
          </p:nvPicPr>
          <p:blipFill rotWithShape="1">
            <a:blip r:embed="rId7">
              <a:alphaModFix/>
            </a:blip>
            <a:srcRect b="42765" l="24275" r="15725" t="9114"/>
            <a:stretch/>
          </p:blipFill>
          <p:spPr>
            <a:xfrm>
              <a:off x="3952675" y="2999000"/>
              <a:ext cx="2715898" cy="1412001"/>
            </a:xfrm>
            <a:prstGeom prst="rect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112" name="Google Shape;112;p17"/>
            <p:cNvPicPr preferRelativeResize="0"/>
            <p:nvPr/>
          </p:nvPicPr>
          <p:blipFill rotWithShape="1">
            <a:blip r:embed="rId8">
              <a:alphaModFix/>
            </a:blip>
            <a:srcRect b="47073" l="15718" r="15096" t="0"/>
            <a:stretch/>
          </p:blipFill>
          <p:spPr>
            <a:xfrm>
              <a:off x="5250100" y="3269551"/>
              <a:ext cx="2975947" cy="1405845"/>
            </a:xfrm>
            <a:prstGeom prst="rect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113" name="Google Shape;113;p17"/>
            <p:cNvPicPr preferRelativeResize="0"/>
            <p:nvPr/>
          </p:nvPicPr>
          <p:blipFill rotWithShape="1">
            <a:blip r:embed="rId9">
              <a:alphaModFix/>
            </a:blip>
            <a:srcRect b="37476" l="16819" r="14191" t="0"/>
            <a:stretch/>
          </p:blipFill>
          <p:spPr>
            <a:xfrm>
              <a:off x="6327425" y="3952763"/>
              <a:ext cx="2715898" cy="1136727"/>
            </a:xfrm>
            <a:prstGeom prst="rect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pic>
      </p:grpSp>
      <p:sp>
        <p:nvSpPr>
          <p:cNvPr id="114" name="Google Shape;114;p17"/>
          <p:cNvSpPr txBox="1"/>
          <p:nvPr/>
        </p:nvSpPr>
        <p:spPr>
          <a:xfrm>
            <a:off x="4572000" y="826150"/>
            <a:ext cx="4575000" cy="13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2400"/>
              <a:t>It takes a lot of time because we have to skip many links until final page.</a:t>
            </a:r>
            <a:endParaRPr sz="2400"/>
          </a:p>
        </p:txBody>
      </p:sp>
      <p:grpSp>
        <p:nvGrpSpPr>
          <p:cNvPr id="115" name="Google Shape;115;p17"/>
          <p:cNvGrpSpPr/>
          <p:nvPr/>
        </p:nvGrpSpPr>
        <p:grpSpPr>
          <a:xfrm>
            <a:off x="4216575" y="4224725"/>
            <a:ext cx="680100" cy="592800"/>
            <a:chOff x="433625" y="2142425"/>
            <a:chExt cx="680100" cy="592800"/>
          </a:xfrm>
        </p:grpSpPr>
        <p:sp>
          <p:nvSpPr>
            <p:cNvPr id="116" name="Google Shape;116;p17"/>
            <p:cNvSpPr/>
            <p:nvPr/>
          </p:nvSpPr>
          <p:spPr>
            <a:xfrm rot="5400000">
              <a:off x="477275" y="2098775"/>
              <a:ext cx="592800" cy="680100"/>
            </a:xfrm>
            <a:prstGeom prst="bentUpArrow">
              <a:avLst>
                <a:gd fmla="val 38714" name="adj1"/>
                <a:gd fmla="val 25000" name="adj2"/>
                <a:gd fmla="val 25000" name="adj3"/>
              </a:avLst>
            </a:prstGeom>
            <a:solidFill>
              <a:srgbClr val="99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7"/>
            <p:cNvSpPr txBox="1"/>
            <p:nvPr/>
          </p:nvSpPr>
          <p:spPr>
            <a:xfrm>
              <a:off x="433625" y="2416500"/>
              <a:ext cx="569700" cy="31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click</a:t>
              </a:r>
              <a:endPara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18" name="Google Shape;118;p17"/>
          <p:cNvGrpSpPr/>
          <p:nvPr/>
        </p:nvGrpSpPr>
        <p:grpSpPr>
          <a:xfrm>
            <a:off x="5405850" y="4465950"/>
            <a:ext cx="680100" cy="592800"/>
            <a:chOff x="433625" y="2142425"/>
            <a:chExt cx="680100" cy="592800"/>
          </a:xfrm>
        </p:grpSpPr>
        <p:sp>
          <p:nvSpPr>
            <p:cNvPr id="119" name="Google Shape;119;p17"/>
            <p:cNvSpPr/>
            <p:nvPr/>
          </p:nvSpPr>
          <p:spPr>
            <a:xfrm rot="5400000">
              <a:off x="477275" y="2098775"/>
              <a:ext cx="592800" cy="680100"/>
            </a:xfrm>
            <a:prstGeom prst="bentUpArrow">
              <a:avLst>
                <a:gd fmla="val 38714" name="adj1"/>
                <a:gd fmla="val 25000" name="adj2"/>
                <a:gd fmla="val 25000" name="adj3"/>
              </a:avLst>
            </a:prstGeom>
            <a:solidFill>
              <a:srgbClr val="99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7"/>
            <p:cNvSpPr txBox="1"/>
            <p:nvPr/>
          </p:nvSpPr>
          <p:spPr>
            <a:xfrm>
              <a:off x="433625" y="2424725"/>
              <a:ext cx="569700" cy="31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click</a:t>
              </a:r>
              <a:endPara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21" name="Google Shape;121;p17"/>
          <p:cNvGrpSpPr/>
          <p:nvPr/>
        </p:nvGrpSpPr>
        <p:grpSpPr>
          <a:xfrm>
            <a:off x="838800" y="2811250"/>
            <a:ext cx="680100" cy="592800"/>
            <a:chOff x="433625" y="2142425"/>
            <a:chExt cx="680100" cy="592800"/>
          </a:xfrm>
        </p:grpSpPr>
        <p:sp>
          <p:nvSpPr>
            <p:cNvPr id="122" name="Google Shape;122;p17"/>
            <p:cNvSpPr/>
            <p:nvPr/>
          </p:nvSpPr>
          <p:spPr>
            <a:xfrm rot="5400000">
              <a:off x="477275" y="2098775"/>
              <a:ext cx="592800" cy="680100"/>
            </a:xfrm>
            <a:prstGeom prst="bentUpArrow">
              <a:avLst>
                <a:gd fmla="val 38714" name="adj1"/>
                <a:gd fmla="val 25000" name="adj2"/>
                <a:gd fmla="val 25000" name="adj3"/>
              </a:avLst>
            </a:prstGeom>
            <a:solidFill>
              <a:srgbClr val="99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7"/>
            <p:cNvSpPr txBox="1"/>
            <p:nvPr/>
          </p:nvSpPr>
          <p:spPr>
            <a:xfrm>
              <a:off x="433625" y="2424725"/>
              <a:ext cx="569700" cy="31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click</a:t>
              </a:r>
              <a:endPara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24" name="Google Shape;124;p17"/>
          <p:cNvGrpSpPr/>
          <p:nvPr/>
        </p:nvGrpSpPr>
        <p:grpSpPr>
          <a:xfrm>
            <a:off x="2889900" y="3764913"/>
            <a:ext cx="680100" cy="592800"/>
            <a:chOff x="433625" y="2142425"/>
            <a:chExt cx="680100" cy="592800"/>
          </a:xfrm>
        </p:grpSpPr>
        <p:sp>
          <p:nvSpPr>
            <p:cNvPr id="125" name="Google Shape;125;p17"/>
            <p:cNvSpPr/>
            <p:nvPr/>
          </p:nvSpPr>
          <p:spPr>
            <a:xfrm rot="5400000">
              <a:off x="477275" y="2098775"/>
              <a:ext cx="592800" cy="680100"/>
            </a:xfrm>
            <a:prstGeom prst="bentUpArrow">
              <a:avLst>
                <a:gd fmla="val 38714" name="adj1"/>
                <a:gd fmla="val 25000" name="adj2"/>
                <a:gd fmla="val 25000" name="adj3"/>
              </a:avLst>
            </a:prstGeom>
            <a:solidFill>
              <a:srgbClr val="99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17"/>
            <p:cNvSpPr txBox="1"/>
            <p:nvPr/>
          </p:nvSpPr>
          <p:spPr>
            <a:xfrm>
              <a:off x="433625" y="2416500"/>
              <a:ext cx="569700" cy="31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click</a:t>
              </a:r>
              <a:endPara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27" name="Google Shape;127;p17"/>
          <p:cNvGrpSpPr/>
          <p:nvPr/>
        </p:nvGrpSpPr>
        <p:grpSpPr>
          <a:xfrm>
            <a:off x="1898225" y="3321625"/>
            <a:ext cx="680100" cy="592800"/>
            <a:chOff x="433625" y="2142425"/>
            <a:chExt cx="680100" cy="592800"/>
          </a:xfrm>
        </p:grpSpPr>
        <p:sp>
          <p:nvSpPr>
            <p:cNvPr id="128" name="Google Shape;128;p17"/>
            <p:cNvSpPr/>
            <p:nvPr/>
          </p:nvSpPr>
          <p:spPr>
            <a:xfrm rot="5400000">
              <a:off x="477275" y="2098775"/>
              <a:ext cx="592800" cy="680100"/>
            </a:xfrm>
            <a:prstGeom prst="bentUpArrow">
              <a:avLst>
                <a:gd fmla="val 38714" name="adj1"/>
                <a:gd fmla="val 25000" name="adj2"/>
                <a:gd fmla="val 25000" name="adj3"/>
              </a:avLst>
            </a:prstGeom>
            <a:solidFill>
              <a:srgbClr val="99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17"/>
            <p:cNvSpPr txBox="1"/>
            <p:nvPr/>
          </p:nvSpPr>
          <p:spPr>
            <a:xfrm>
              <a:off x="433625" y="2416500"/>
              <a:ext cx="569700" cy="31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click</a:t>
              </a:r>
              <a:endPara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30" name="Google Shape;130;p17"/>
          <p:cNvGrpSpPr/>
          <p:nvPr/>
        </p:nvGrpSpPr>
        <p:grpSpPr>
          <a:xfrm>
            <a:off x="158700" y="2041550"/>
            <a:ext cx="680100" cy="592800"/>
            <a:chOff x="433625" y="2142425"/>
            <a:chExt cx="680100" cy="592800"/>
          </a:xfrm>
        </p:grpSpPr>
        <p:sp>
          <p:nvSpPr>
            <p:cNvPr id="131" name="Google Shape;131;p17"/>
            <p:cNvSpPr/>
            <p:nvPr/>
          </p:nvSpPr>
          <p:spPr>
            <a:xfrm rot="5400000">
              <a:off x="477275" y="2098775"/>
              <a:ext cx="592800" cy="680100"/>
            </a:xfrm>
            <a:prstGeom prst="bentUpArrow">
              <a:avLst>
                <a:gd fmla="val 38714" name="adj1"/>
                <a:gd fmla="val 25000" name="adj2"/>
                <a:gd fmla="val 25000" name="adj3"/>
              </a:avLst>
            </a:prstGeom>
            <a:solidFill>
              <a:srgbClr val="99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17"/>
            <p:cNvSpPr txBox="1"/>
            <p:nvPr/>
          </p:nvSpPr>
          <p:spPr>
            <a:xfrm>
              <a:off x="433625" y="2416500"/>
              <a:ext cx="569700" cy="31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click</a:t>
              </a:r>
              <a:endPara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990000"/>
        </a:solid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8700" y="1143250"/>
            <a:ext cx="5316201" cy="3515025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3000"/>
              <a:t>Problem 2:</a:t>
            </a:r>
            <a:r>
              <a:rPr lang="ja" sz="3000"/>
              <a:t> </a:t>
            </a:r>
            <a:r>
              <a:rPr lang="ja" sz="3000"/>
              <a:t>problems in search result page</a:t>
            </a:r>
            <a:endParaRPr sz="3000"/>
          </a:p>
        </p:txBody>
      </p:sp>
      <p:sp>
        <p:nvSpPr>
          <p:cNvPr id="139" name="Google Shape;139;p18"/>
          <p:cNvSpPr/>
          <p:nvPr/>
        </p:nvSpPr>
        <p:spPr>
          <a:xfrm>
            <a:off x="3818700" y="3526725"/>
            <a:ext cx="1385700" cy="506400"/>
          </a:xfrm>
          <a:prstGeom prst="ellipse">
            <a:avLst/>
          </a:prstGeom>
          <a:noFill/>
          <a:ln cap="flat" cmpd="sng" w="19050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18"/>
          <p:cNvSpPr txBox="1"/>
          <p:nvPr/>
        </p:nvSpPr>
        <p:spPr>
          <a:xfrm>
            <a:off x="98250" y="1283138"/>
            <a:ext cx="3918900" cy="30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2400">
                <a:solidFill>
                  <a:srgbClr val="222222"/>
                </a:solidFill>
                <a:highlight>
                  <a:srgbClr val="F8F9FA"/>
                </a:highlight>
              </a:rPr>
              <a:t>Unit price</a:t>
            </a:r>
            <a:r>
              <a:rPr lang="ja" sz="2400">
                <a:solidFill>
                  <a:srgbClr val="222222"/>
                </a:solidFill>
                <a:highlight>
                  <a:srgbClr val="F8F9FA"/>
                </a:highlight>
              </a:rPr>
              <a:t> is not displayed</a:t>
            </a:r>
            <a:endParaRPr sz="2400">
              <a:solidFill>
                <a:srgbClr val="222222"/>
              </a:solidFill>
              <a:highlight>
                <a:srgbClr val="F8F9FA"/>
              </a:highlight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222222"/>
              </a:solidFill>
              <a:highlight>
                <a:srgbClr val="F8F9FA"/>
              </a:highlight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ja" sz="2400">
                <a:solidFill>
                  <a:srgbClr val="222222"/>
                </a:solidFill>
                <a:highlight>
                  <a:srgbClr val="F8F9FA"/>
                </a:highlight>
              </a:rPr>
              <a:t>There are </a:t>
            </a:r>
            <a:r>
              <a:rPr lang="ja" sz="2400">
                <a:highlight>
                  <a:srgbClr val="F8F9FA"/>
                </a:highlight>
              </a:rPr>
              <a:t>multiple</a:t>
            </a:r>
            <a:r>
              <a:rPr b="1" lang="ja" sz="2400">
                <a:solidFill>
                  <a:schemeClr val="dk1"/>
                </a:solidFill>
                <a:highlight>
                  <a:srgbClr val="F8F9FA"/>
                </a:highlight>
              </a:rPr>
              <a:t> </a:t>
            </a:r>
            <a:r>
              <a:rPr b="1" lang="ja" sz="2600">
                <a:solidFill>
                  <a:schemeClr val="dk1"/>
                </a:solidFill>
                <a:highlight>
                  <a:srgbClr val="F8F9FA"/>
                </a:highlight>
              </a:rPr>
              <a:t>different</a:t>
            </a:r>
            <a:r>
              <a:rPr lang="ja" sz="2400">
                <a:solidFill>
                  <a:srgbClr val="222222"/>
                </a:solidFill>
                <a:highlight>
                  <a:srgbClr val="F8F9FA"/>
                </a:highlight>
              </a:rPr>
              <a:t> product pages for the </a:t>
            </a:r>
            <a:r>
              <a:rPr b="1" lang="ja" sz="2600">
                <a:solidFill>
                  <a:schemeClr val="dk1"/>
                </a:solidFill>
                <a:highlight>
                  <a:srgbClr val="F8F9FA"/>
                </a:highlight>
              </a:rPr>
              <a:t>same</a:t>
            </a:r>
            <a:r>
              <a:rPr lang="ja" sz="2400">
                <a:solidFill>
                  <a:srgbClr val="222222"/>
                </a:solidFill>
                <a:highlight>
                  <a:srgbClr val="F8F9FA"/>
                </a:highlight>
              </a:rPr>
              <a:t> product</a:t>
            </a:r>
            <a:r>
              <a:rPr lang="ja" sz="2100">
                <a:solidFill>
                  <a:srgbClr val="222222"/>
                </a:solidFill>
                <a:highlight>
                  <a:srgbClr val="F8F9FA"/>
                </a:highlight>
              </a:rPr>
              <a:t> </a:t>
            </a:r>
            <a:endParaRPr sz="2400">
              <a:solidFill>
                <a:srgbClr val="222222"/>
              </a:solidFill>
              <a:highlight>
                <a:srgbClr val="F8F9FA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990000"/>
        </a:solid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9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3000"/>
              <a:t>Problem 3: problems in product detail pages</a:t>
            </a:r>
            <a:endParaRPr sz="3000"/>
          </a:p>
        </p:txBody>
      </p:sp>
      <p:sp>
        <p:nvSpPr>
          <p:cNvPr id="146" name="Google Shape;146;p19"/>
          <p:cNvSpPr txBox="1"/>
          <p:nvPr/>
        </p:nvSpPr>
        <p:spPr>
          <a:xfrm>
            <a:off x="791350" y="4158600"/>
            <a:ext cx="7867200" cy="8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381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2400">
                <a:solidFill>
                  <a:srgbClr val="222222"/>
                </a:solidFill>
                <a:highlight>
                  <a:srgbClr val="F8F9FA"/>
                </a:highlight>
              </a:rPr>
              <a:t>T</a:t>
            </a:r>
            <a:r>
              <a:rPr lang="ja" sz="2400">
                <a:solidFill>
                  <a:srgbClr val="222222"/>
                </a:solidFill>
                <a:highlight>
                  <a:srgbClr val="F8F9FA"/>
                </a:highlight>
              </a:rPr>
              <a:t>he page is vertically long.</a:t>
            </a:r>
            <a:endParaRPr sz="2400">
              <a:solidFill>
                <a:srgbClr val="222222"/>
              </a:solidFill>
              <a:highlight>
                <a:srgbClr val="F8F9FA"/>
              </a:highlight>
            </a:endParaRPr>
          </a:p>
          <a:p>
            <a:pPr indent="0" lvl="0" marL="0" marR="381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2400">
                <a:solidFill>
                  <a:srgbClr val="222222"/>
                </a:solidFill>
                <a:highlight>
                  <a:srgbClr val="F8F9FA"/>
                </a:highlight>
              </a:rPr>
              <a:t>“purchase”  button is placed at the bottom of the site.</a:t>
            </a:r>
            <a:endParaRPr sz="2400"/>
          </a:p>
        </p:txBody>
      </p:sp>
      <p:pic>
        <p:nvPicPr>
          <p:cNvPr id="147" name="Google Shape;14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1350" y="717874"/>
            <a:ext cx="7561301" cy="3440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990000"/>
        </a:solid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0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3000"/>
              <a:t>Solution 1: add purchase button and change layout</a:t>
            </a:r>
            <a:endParaRPr/>
          </a:p>
        </p:txBody>
      </p:sp>
      <p:grpSp>
        <p:nvGrpSpPr>
          <p:cNvPr id="153" name="Google Shape;153;p20"/>
          <p:cNvGrpSpPr/>
          <p:nvPr/>
        </p:nvGrpSpPr>
        <p:grpSpPr>
          <a:xfrm>
            <a:off x="165813" y="813863"/>
            <a:ext cx="4477200" cy="4093100"/>
            <a:chOff x="3047538" y="803000"/>
            <a:chExt cx="4477200" cy="4093100"/>
          </a:xfrm>
        </p:grpSpPr>
        <p:grpSp>
          <p:nvGrpSpPr>
            <p:cNvPr id="154" name="Google Shape;154;p20"/>
            <p:cNvGrpSpPr/>
            <p:nvPr/>
          </p:nvGrpSpPr>
          <p:grpSpPr>
            <a:xfrm>
              <a:off x="3047538" y="803000"/>
              <a:ext cx="4477200" cy="4093100"/>
              <a:chOff x="-1714525" y="900725"/>
              <a:chExt cx="4477200" cy="4093100"/>
            </a:xfrm>
          </p:grpSpPr>
          <p:sp>
            <p:nvSpPr>
              <p:cNvPr id="155" name="Google Shape;155;p20"/>
              <p:cNvSpPr/>
              <p:nvPr/>
            </p:nvSpPr>
            <p:spPr>
              <a:xfrm>
                <a:off x="-1714525" y="900725"/>
                <a:ext cx="4477200" cy="1687800"/>
              </a:xfrm>
              <a:prstGeom prst="rect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20"/>
              <p:cNvSpPr/>
              <p:nvPr/>
            </p:nvSpPr>
            <p:spPr>
              <a:xfrm>
                <a:off x="-1714525" y="3306025"/>
                <a:ext cx="4477200" cy="1687800"/>
              </a:xfrm>
              <a:prstGeom prst="rect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20"/>
              <p:cNvSpPr txBox="1"/>
              <p:nvPr/>
            </p:nvSpPr>
            <p:spPr>
              <a:xfrm>
                <a:off x="-1610862" y="976188"/>
                <a:ext cx="4269900" cy="15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ja" sz="240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Problem</a:t>
                </a:r>
                <a:endParaRPr sz="2400">
                  <a:solidFill>
                    <a:srgbClr val="222222"/>
                  </a:solidFill>
                  <a:highlight>
                    <a:srgbClr val="F8F9FA"/>
                  </a:highlight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-330200" lvl="0" marL="457200" marR="3810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22222"/>
                  </a:buClr>
                  <a:buSzPts val="1600"/>
                  <a:buChar char="●"/>
                </a:pPr>
                <a:r>
                  <a:rPr lang="ja" sz="1600">
                    <a:solidFill>
                      <a:srgbClr val="222222"/>
                    </a:solidFill>
                    <a:highlight>
                      <a:srgbClr val="F8F9FA"/>
                    </a:highlight>
                  </a:rPr>
                  <a:t>Buying goods of </a:t>
                </a:r>
                <a:r>
                  <a:rPr b="1" lang="ja" sz="1600">
                    <a:solidFill>
                      <a:schemeClr val="dk1"/>
                    </a:solidFill>
                    <a:highlight>
                      <a:srgbClr val="F8F9FA"/>
                    </a:highlight>
                  </a:rPr>
                  <a:t>favorite</a:t>
                </a:r>
                <a:r>
                  <a:rPr lang="ja" sz="1600">
                    <a:solidFill>
                      <a:srgbClr val="222222"/>
                    </a:solidFill>
                    <a:highlight>
                      <a:srgbClr val="F8F9FA"/>
                    </a:highlight>
                  </a:rPr>
                  <a:t> brand takes a lot of time</a:t>
                </a:r>
                <a:endParaRPr sz="1600">
                  <a:solidFill>
                    <a:srgbClr val="222222"/>
                  </a:solidFill>
                  <a:highlight>
                    <a:srgbClr val="F8F9FA"/>
                  </a:highlight>
                </a:endParaRPr>
              </a:p>
              <a:p>
                <a:pPr indent="-330200" lvl="0" marL="45720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22222"/>
                  </a:buClr>
                  <a:buSzPts val="1600"/>
                  <a:buChar char="●"/>
                </a:pPr>
                <a:r>
                  <a:rPr lang="ja" sz="1600">
                    <a:solidFill>
                      <a:srgbClr val="222222"/>
                    </a:solidFill>
                    <a:highlight>
                      <a:srgbClr val="F8F9FA"/>
                    </a:highlight>
                  </a:rPr>
                  <a:t>Finding desired goods of the </a:t>
                </a:r>
                <a:r>
                  <a:rPr b="1" lang="ja" sz="1600">
                    <a:solidFill>
                      <a:schemeClr val="dk1"/>
                    </a:solidFill>
                    <a:highlight>
                      <a:srgbClr val="F8F9FA"/>
                    </a:highlight>
                  </a:rPr>
                  <a:t>same</a:t>
                </a:r>
                <a:r>
                  <a:rPr lang="ja" sz="1600">
                    <a:solidFill>
                      <a:srgbClr val="222222"/>
                    </a:solidFill>
                    <a:highlight>
                      <a:srgbClr val="F8F9FA"/>
                    </a:highlight>
                  </a:rPr>
                  <a:t> product to </a:t>
                </a:r>
                <a:r>
                  <a:rPr b="1" lang="ja" sz="1600">
                    <a:solidFill>
                      <a:schemeClr val="dk1"/>
                    </a:solidFill>
                    <a:highlight>
                      <a:srgbClr val="F8F9FA"/>
                    </a:highlight>
                  </a:rPr>
                  <a:t>different</a:t>
                </a:r>
                <a:r>
                  <a:rPr lang="ja" sz="1600">
                    <a:solidFill>
                      <a:srgbClr val="222222"/>
                    </a:solidFill>
                    <a:highlight>
                      <a:srgbClr val="F8F9FA"/>
                    </a:highlight>
                  </a:rPr>
                  <a:t> site is harder</a:t>
                </a:r>
                <a:endParaRPr sz="1600">
                  <a:solidFill>
                    <a:srgbClr val="222222"/>
                  </a:solidFill>
                  <a:highlight>
                    <a:srgbClr val="F8F9FA"/>
                  </a:highlight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58" name="Google Shape;158;p20"/>
              <p:cNvSpPr/>
              <p:nvPr/>
            </p:nvSpPr>
            <p:spPr>
              <a:xfrm>
                <a:off x="168725" y="2648788"/>
                <a:ext cx="710700" cy="597000"/>
              </a:xfrm>
              <a:prstGeom prst="downArrow">
                <a:avLst>
                  <a:gd fmla="val 50000" name="adj1"/>
                  <a:gd fmla="val 50000" name="adj2"/>
                </a:avLst>
              </a:prstGeom>
              <a:solidFill>
                <a:srgbClr val="990000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59" name="Google Shape;159;p20"/>
            <p:cNvSpPr txBox="1"/>
            <p:nvPr/>
          </p:nvSpPr>
          <p:spPr>
            <a:xfrm>
              <a:off x="3106550" y="3283763"/>
              <a:ext cx="4269900" cy="1448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ja" sz="24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Proposal</a:t>
              </a:r>
              <a:endParaRPr sz="2400">
                <a:latin typeface="Roboto"/>
                <a:ea typeface="Roboto"/>
                <a:cs typeface="Roboto"/>
                <a:sym typeface="Roboto"/>
              </a:endParaRPr>
            </a:p>
            <a:p>
              <a:pPr indent="-330200" lvl="0" marL="457200" marR="3810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22222"/>
                </a:buClr>
                <a:buSzPts val="1600"/>
                <a:buFont typeface="Roboto"/>
                <a:buChar char="●"/>
              </a:pPr>
              <a:r>
                <a:rPr lang="ja" sz="1600">
                  <a:solidFill>
                    <a:srgbClr val="222222"/>
                  </a:solidFill>
                  <a:highlight>
                    <a:srgbClr val="F8F9FA"/>
                  </a:highlight>
                  <a:latin typeface="Roboto"/>
                  <a:ea typeface="Roboto"/>
                  <a:cs typeface="Roboto"/>
                  <a:sym typeface="Roboto"/>
                </a:rPr>
                <a:t>With </a:t>
              </a:r>
              <a:r>
                <a:rPr b="1" lang="ja" sz="1600">
                  <a:solidFill>
                    <a:schemeClr val="dk1"/>
                  </a:solidFill>
                  <a:highlight>
                    <a:srgbClr val="F8F9FA"/>
                  </a:highlight>
                  <a:latin typeface="Roboto"/>
                  <a:ea typeface="Roboto"/>
                  <a:cs typeface="Roboto"/>
                  <a:sym typeface="Roboto"/>
                </a:rPr>
                <a:t>one-click</a:t>
              </a:r>
              <a:r>
                <a:rPr lang="ja" sz="1600">
                  <a:solidFill>
                    <a:srgbClr val="222222"/>
                  </a:solidFill>
                  <a:highlight>
                    <a:srgbClr val="F8F9FA"/>
                  </a:highlight>
                  <a:latin typeface="Roboto"/>
                  <a:ea typeface="Roboto"/>
                  <a:cs typeface="Roboto"/>
                  <a:sym typeface="Roboto"/>
                </a:rPr>
                <a:t>, get what you want</a:t>
              </a:r>
              <a:endParaRPr b="1" sz="1600">
                <a:solidFill>
                  <a:schemeClr val="dk1"/>
                </a:solidFill>
                <a:highlight>
                  <a:srgbClr val="F8F9FA"/>
                </a:highlight>
                <a:latin typeface="Roboto"/>
                <a:ea typeface="Roboto"/>
                <a:cs typeface="Roboto"/>
                <a:sym typeface="Roboto"/>
              </a:endParaRPr>
            </a:p>
            <a:p>
              <a:pPr indent="-330200" lvl="0" marL="457200" marR="3810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22222"/>
                </a:buClr>
                <a:buSzPts val="1600"/>
                <a:buFont typeface="Roboto"/>
                <a:buChar char="●"/>
              </a:pPr>
              <a:r>
                <a:rPr b="1" lang="ja" sz="1600">
                  <a:solidFill>
                    <a:schemeClr val="dk1"/>
                  </a:solidFill>
                  <a:highlight>
                    <a:srgbClr val="F8F9FA"/>
                  </a:highlight>
                  <a:latin typeface="Roboto"/>
                  <a:ea typeface="Roboto"/>
                  <a:cs typeface="Roboto"/>
                  <a:sym typeface="Roboto"/>
                </a:rPr>
                <a:t>Integrate</a:t>
              </a:r>
              <a:r>
                <a:rPr lang="ja" sz="1600">
                  <a:solidFill>
                    <a:srgbClr val="222222"/>
                  </a:solidFill>
                  <a:highlight>
                    <a:srgbClr val="F8F9FA"/>
                  </a:highlight>
                  <a:latin typeface="Roboto"/>
                  <a:ea typeface="Roboto"/>
                  <a:cs typeface="Roboto"/>
                  <a:sym typeface="Roboto"/>
                </a:rPr>
                <a:t> into one website and show the unit price</a:t>
              </a:r>
              <a:endParaRPr sz="1600">
                <a:solidFill>
                  <a:srgbClr val="222222"/>
                </a:solidFill>
                <a:highlight>
                  <a:srgbClr val="F8F9FA"/>
                </a:highlight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pic>
        <p:nvPicPr>
          <p:cNvPr id="160" name="Google Shape;160;p20"/>
          <p:cNvPicPr preferRelativeResize="0"/>
          <p:nvPr/>
        </p:nvPicPr>
        <p:blipFill rotWithShape="1">
          <a:blip r:embed="rId3">
            <a:alphaModFix/>
          </a:blip>
          <a:srcRect b="9" l="19797" r="23526" t="7312"/>
          <a:stretch/>
        </p:blipFill>
        <p:spPr>
          <a:xfrm>
            <a:off x="4947025" y="920175"/>
            <a:ext cx="4021178" cy="3739627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61" name="Google Shape;161;p20"/>
          <p:cNvSpPr/>
          <p:nvPr/>
        </p:nvSpPr>
        <p:spPr>
          <a:xfrm>
            <a:off x="6253575" y="2476550"/>
            <a:ext cx="883800" cy="442800"/>
          </a:xfrm>
          <a:prstGeom prst="ellipse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990000"/>
        </a:solidFill>
      </p:bgPr>
    </p:bg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1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3000"/>
              <a:t>S</a:t>
            </a:r>
            <a:r>
              <a:rPr lang="ja" sz="3000"/>
              <a:t>olution 2 : add numbers and unit price 　</a:t>
            </a:r>
            <a:r>
              <a:rPr lang="ja" sz="3000"/>
              <a:t> </a:t>
            </a:r>
            <a:endParaRPr sz="3000"/>
          </a:p>
        </p:txBody>
      </p:sp>
      <p:grpSp>
        <p:nvGrpSpPr>
          <p:cNvPr id="167" name="Google Shape;167;p21"/>
          <p:cNvGrpSpPr/>
          <p:nvPr/>
        </p:nvGrpSpPr>
        <p:grpSpPr>
          <a:xfrm>
            <a:off x="210238" y="808288"/>
            <a:ext cx="4477200" cy="4093100"/>
            <a:chOff x="3047538" y="803000"/>
            <a:chExt cx="4477200" cy="4093100"/>
          </a:xfrm>
        </p:grpSpPr>
        <p:grpSp>
          <p:nvGrpSpPr>
            <p:cNvPr id="168" name="Google Shape;168;p21"/>
            <p:cNvGrpSpPr/>
            <p:nvPr/>
          </p:nvGrpSpPr>
          <p:grpSpPr>
            <a:xfrm>
              <a:off x="3047538" y="803000"/>
              <a:ext cx="4477200" cy="4093100"/>
              <a:chOff x="-1714525" y="900725"/>
              <a:chExt cx="4477200" cy="4093100"/>
            </a:xfrm>
          </p:grpSpPr>
          <p:sp>
            <p:nvSpPr>
              <p:cNvPr id="169" name="Google Shape;169;p21"/>
              <p:cNvSpPr/>
              <p:nvPr/>
            </p:nvSpPr>
            <p:spPr>
              <a:xfrm>
                <a:off x="-1714525" y="900725"/>
                <a:ext cx="4477200" cy="1687800"/>
              </a:xfrm>
              <a:prstGeom prst="rect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" name="Google Shape;170;p21"/>
              <p:cNvSpPr/>
              <p:nvPr/>
            </p:nvSpPr>
            <p:spPr>
              <a:xfrm>
                <a:off x="-1714525" y="3306025"/>
                <a:ext cx="4477200" cy="1687800"/>
              </a:xfrm>
              <a:prstGeom prst="rect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21"/>
              <p:cNvSpPr txBox="1"/>
              <p:nvPr/>
            </p:nvSpPr>
            <p:spPr>
              <a:xfrm>
                <a:off x="-1581837" y="941688"/>
                <a:ext cx="4234500" cy="147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ja" sz="240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Problem</a:t>
                </a:r>
                <a:r>
                  <a:rPr b="1" lang="ja" sz="2400">
                    <a:latin typeface="Roboto"/>
                    <a:ea typeface="Roboto"/>
                    <a:cs typeface="Roboto"/>
                    <a:sym typeface="Roboto"/>
                  </a:rPr>
                  <a:t> </a:t>
                </a:r>
                <a:endParaRPr b="1" sz="2400"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-342900" lvl="0" marL="45720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22222"/>
                  </a:buClr>
                  <a:buSzPts val="1800"/>
                  <a:buFont typeface="Roboto"/>
                  <a:buChar char="●"/>
                </a:pPr>
                <a:r>
                  <a:rPr b="1" lang="ja" sz="2400">
                    <a:solidFill>
                      <a:schemeClr val="dk1"/>
                    </a:solidFill>
                    <a:highlight>
                      <a:srgbClr val="F8F9FA"/>
                    </a:highlight>
                    <a:latin typeface="Roboto"/>
                    <a:ea typeface="Roboto"/>
                    <a:cs typeface="Roboto"/>
                    <a:sym typeface="Roboto"/>
                  </a:rPr>
                  <a:t>NO</a:t>
                </a:r>
                <a:r>
                  <a:rPr lang="ja" sz="1800">
                    <a:solidFill>
                      <a:srgbClr val="222222"/>
                    </a:solidFill>
                    <a:highlight>
                      <a:srgbClr val="F8F9FA"/>
                    </a:highlight>
                    <a:latin typeface="Roboto"/>
                    <a:ea typeface="Roboto"/>
                    <a:cs typeface="Roboto"/>
                    <a:sym typeface="Roboto"/>
                  </a:rPr>
                  <a:t> unit price </a:t>
                </a:r>
                <a:endParaRPr sz="1800">
                  <a:solidFill>
                    <a:srgbClr val="222222"/>
                  </a:solidFill>
                  <a:highlight>
                    <a:srgbClr val="F8F9FA"/>
                  </a:highlight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-342900" lvl="0" marL="45720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22222"/>
                  </a:buClr>
                  <a:buSzPts val="1800"/>
                  <a:buFont typeface="Roboto"/>
                  <a:buChar char="●"/>
                </a:pPr>
                <a:r>
                  <a:rPr b="1" lang="ja" sz="1800">
                    <a:solidFill>
                      <a:schemeClr val="dk1"/>
                    </a:solidFill>
                    <a:highlight>
                      <a:srgbClr val="F8F9FA"/>
                    </a:highlight>
                    <a:latin typeface="Roboto"/>
                    <a:ea typeface="Roboto"/>
                    <a:cs typeface="Roboto"/>
                    <a:sym typeface="Roboto"/>
                  </a:rPr>
                  <a:t>Multiple</a:t>
                </a:r>
                <a:r>
                  <a:rPr lang="ja" sz="1800">
                    <a:solidFill>
                      <a:srgbClr val="222222"/>
                    </a:solidFill>
                    <a:highlight>
                      <a:srgbClr val="F8F9FA"/>
                    </a:highlight>
                    <a:latin typeface="Roboto"/>
                    <a:ea typeface="Roboto"/>
                    <a:cs typeface="Roboto"/>
                    <a:sym typeface="Roboto"/>
                  </a:rPr>
                  <a:t> product pages for the </a:t>
                </a:r>
                <a:r>
                  <a:rPr b="1" lang="ja" sz="1800">
                    <a:solidFill>
                      <a:schemeClr val="dk1"/>
                    </a:solidFill>
                    <a:highlight>
                      <a:srgbClr val="F8F9FA"/>
                    </a:highlight>
                    <a:latin typeface="Roboto"/>
                    <a:ea typeface="Roboto"/>
                    <a:cs typeface="Roboto"/>
                    <a:sym typeface="Roboto"/>
                  </a:rPr>
                  <a:t>same</a:t>
                </a:r>
                <a:r>
                  <a:rPr lang="ja" sz="1800">
                    <a:solidFill>
                      <a:srgbClr val="222222"/>
                    </a:solidFill>
                    <a:highlight>
                      <a:srgbClr val="F8F9FA"/>
                    </a:highlight>
                    <a:latin typeface="Roboto"/>
                    <a:ea typeface="Roboto"/>
                    <a:cs typeface="Roboto"/>
                    <a:sym typeface="Roboto"/>
                  </a:rPr>
                  <a:t> product</a:t>
                </a:r>
                <a:endParaRPr sz="1800">
                  <a:solidFill>
                    <a:srgbClr val="222222"/>
                  </a:solidFill>
                  <a:highlight>
                    <a:srgbClr val="F8F9FA"/>
                  </a:highlight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rtl="0" algn="l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222222"/>
                  </a:solidFill>
                  <a:highlight>
                    <a:srgbClr val="F8F9FA"/>
                  </a:highlight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rtl="0" algn="l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222222"/>
                  </a:solidFill>
                  <a:highlight>
                    <a:srgbClr val="F8F9FA"/>
                  </a:highlight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rtl="0" algn="l">
                  <a:spcBef>
                    <a:spcPts val="160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72" name="Google Shape;172;p21"/>
              <p:cNvSpPr/>
              <p:nvPr/>
            </p:nvSpPr>
            <p:spPr>
              <a:xfrm>
                <a:off x="168725" y="2648788"/>
                <a:ext cx="710700" cy="597000"/>
              </a:xfrm>
              <a:prstGeom prst="downArrow">
                <a:avLst>
                  <a:gd fmla="val 50000" name="adj1"/>
                  <a:gd fmla="val 50000" name="adj2"/>
                </a:avLst>
              </a:prstGeom>
              <a:solidFill>
                <a:srgbClr val="990000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73" name="Google Shape;173;p21"/>
            <p:cNvSpPr txBox="1"/>
            <p:nvPr/>
          </p:nvSpPr>
          <p:spPr>
            <a:xfrm>
              <a:off x="3118725" y="3247588"/>
              <a:ext cx="4357500" cy="14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ja" sz="24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Proposal</a:t>
              </a:r>
              <a:endParaRPr b="1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342900" lvl="0" marL="457200" marR="38100" rtl="0" algn="l">
                <a:lnSpc>
                  <a:spcPct val="128571"/>
                </a:lnSpc>
                <a:spcBef>
                  <a:spcPts val="0"/>
                </a:spcBef>
                <a:spcAft>
                  <a:spcPts val="0"/>
                </a:spcAft>
                <a:buClr>
                  <a:srgbClr val="222222"/>
                </a:buClr>
                <a:buSzPts val="1800"/>
                <a:buFont typeface="Roboto"/>
                <a:buChar char="●"/>
              </a:pPr>
              <a:r>
                <a:rPr lang="ja" sz="1800">
                  <a:solidFill>
                    <a:srgbClr val="222222"/>
                  </a:solidFill>
                  <a:highlight>
                    <a:srgbClr val="F8F9FA"/>
                  </a:highlight>
                  <a:latin typeface="Roboto"/>
                  <a:ea typeface="Roboto"/>
                  <a:cs typeface="Roboto"/>
                  <a:sym typeface="Roboto"/>
                </a:rPr>
                <a:t>Show unit price of each product</a:t>
              </a:r>
              <a:endParaRPr sz="1800">
                <a:solidFill>
                  <a:srgbClr val="222222"/>
                </a:solidFill>
                <a:highlight>
                  <a:srgbClr val="F8F9FA"/>
                </a:highlight>
                <a:latin typeface="Roboto"/>
                <a:ea typeface="Roboto"/>
                <a:cs typeface="Roboto"/>
                <a:sym typeface="Roboto"/>
              </a:endParaRPr>
            </a:p>
            <a:p>
              <a:pPr indent="-342900" lvl="0" marL="457200" marR="38100" rtl="0" algn="l">
                <a:lnSpc>
                  <a:spcPct val="128571"/>
                </a:lnSpc>
                <a:spcBef>
                  <a:spcPts val="0"/>
                </a:spcBef>
                <a:spcAft>
                  <a:spcPts val="0"/>
                </a:spcAft>
                <a:buClr>
                  <a:srgbClr val="222222"/>
                </a:buClr>
                <a:buSzPts val="1800"/>
                <a:buFont typeface="Roboto"/>
                <a:buChar char="●"/>
              </a:pPr>
              <a:r>
                <a:rPr lang="ja" sz="1800">
                  <a:highlight>
                    <a:srgbClr val="F8F9FA"/>
                  </a:highlight>
                  <a:latin typeface="Roboto"/>
                  <a:ea typeface="Roboto"/>
                  <a:cs typeface="Roboto"/>
                  <a:sym typeface="Roboto"/>
                </a:rPr>
                <a:t>Add  </a:t>
              </a:r>
              <a:r>
                <a:rPr lang="ja" sz="1800">
                  <a:highlight>
                    <a:srgbClr val="F8F9FA"/>
                  </a:highlight>
                  <a:latin typeface="Roboto"/>
                  <a:ea typeface="Roboto"/>
                  <a:cs typeface="Roboto"/>
                  <a:sym typeface="Roboto"/>
                </a:rPr>
                <a:t>buttons</a:t>
              </a:r>
              <a:r>
                <a:rPr lang="ja" sz="1800">
                  <a:highlight>
                    <a:srgbClr val="F8F9FA"/>
                  </a:highlight>
                  <a:latin typeface="Roboto"/>
                  <a:ea typeface="Roboto"/>
                  <a:cs typeface="Roboto"/>
                  <a:sym typeface="Roboto"/>
                </a:rPr>
                <a:t> to choose the number of </a:t>
              </a:r>
              <a:r>
                <a:rPr lang="ja" sz="1800">
                  <a:highlight>
                    <a:srgbClr val="F8F9FA"/>
                  </a:highlight>
                  <a:latin typeface="Roboto"/>
                  <a:ea typeface="Roboto"/>
                  <a:cs typeface="Roboto"/>
                  <a:sym typeface="Roboto"/>
                </a:rPr>
                <a:t>products.</a:t>
              </a:r>
              <a:endParaRPr sz="1800">
                <a:highlight>
                  <a:srgbClr val="F8F9FA"/>
                </a:highlight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38100" rtl="0" algn="l">
                <a:lnSpc>
                  <a:spcPct val="12857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222222"/>
                </a:solidFill>
                <a:highlight>
                  <a:srgbClr val="F8F9FA"/>
                </a:highlight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38100" rtl="0" algn="l">
                <a:lnSpc>
                  <a:spcPct val="12857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222222"/>
                </a:solidFill>
                <a:highlight>
                  <a:srgbClr val="F8F9FA"/>
                </a:highlight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pic>
        <p:nvPicPr>
          <p:cNvPr id="174" name="Google Shape;174;p21"/>
          <p:cNvPicPr preferRelativeResize="0"/>
          <p:nvPr/>
        </p:nvPicPr>
        <p:blipFill rotWithShape="1">
          <a:blip r:embed="rId3">
            <a:alphaModFix/>
          </a:blip>
          <a:srcRect b="46633" l="54021" r="12123" t="5815"/>
          <a:stretch/>
        </p:blipFill>
        <p:spPr>
          <a:xfrm>
            <a:off x="5679575" y="2847250"/>
            <a:ext cx="3095798" cy="219327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75" name="Google Shape;175;p21"/>
          <p:cNvPicPr preferRelativeResize="0"/>
          <p:nvPr/>
        </p:nvPicPr>
        <p:blipFill rotWithShape="1">
          <a:blip r:embed="rId4">
            <a:alphaModFix/>
          </a:blip>
          <a:srcRect b="4529" l="20497" r="9640" t="7169"/>
          <a:stretch/>
        </p:blipFill>
        <p:spPr>
          <a:xfrm>
            <a:off x="6018000" y="647450"/>
            <a:ext cx="2418949" cy="2123599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76" name="Google Shape;176;p21"/>
          <p:cNvSpPr/>
          <p:nvPr/>
        </p:nvSpPr>
        <p:spPr>
          <a:xfrm>
            <a:off x="6958300" y="2350350"/>
            <a:ext cx="883800" cy="442800"/>
          </a:xfrm>
          <a:prstGeom prst="ellipse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cxnSp>
        <p:nvCxnSpPr>
          <p:cNvPr id="177" name="Google Shape;177;p21"/>
          <p:cNvCxnSpPr>
            <a:endCxn id="176" idx="2"/>
          </p:cNvCxnSpPr>
          <p:nvPr/>
        </p:nvCxnSpPr>
        <p:spPr>
          <a:xfrm flipH="1" rot="10800000">
            <a:off x="4058500" y="2571750"/>
            <a:ext cx="2899800" cy="11709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8" name="Google Shape;178;p21"/>
          <p:cNvSpPr/>
          <p:nvPr/>
        </p:nvSpPr>
        <p:spPr>
          <a:xfrm>
            <a:off x="5875475" y="3238900"/>
            <a:ext cx="1966500" cy="336000"/>
          </a:xfrm>
          <a:prstGeom prst="ellipse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cxnSp>
        <p:nvCxnSpPr>
          <p:cNvPr id="179" name="Google Shape;179;p21"/>
          <p:cNvCxnSpPr>
            <a:endCxn id="178" idx="2"/>
          </p:cNvCxnSpPr>
          <p:nvPr/>
        </p:nvCxnSpPr>
        <p:spPr>
          <a:xfrm flipH="1" rot="10800000">
            <a:off x="4423775" y="3406900"/>
            <a:ext cx="1451700" cy="8253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990000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990000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